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4"/>
    <p:sldMasterId id="2147483702" r:id="rId5"/>
  </p:sldMasterIdLst>
  <p:notesMasterIdLst>
    <p:notesMasterId r:id="rId23"/>
  </p:notesMasterIdLst>
  <p:sldIdLst>
    <p:sldId id="575" r:id="rId6"/>
    <p:sldId id="616" r:id="rId7"/>
    <p:sldId id="1401" r:id="rId8"/>
    <p:sldId id="585" r:id="rId9"/>
    <p:sldId id="594" r:id="rId10"/>
    <p:sldId id="272" r:id="rId11"/>
    <p:sldId id="1409" r:id="rId12"/>
    <p:sldId id="576" r:id="rId13"/>
    <p:sldId id="601" r:id="rId14"/>
    <p:sldId id="606" r:id="rId15"/>
    <p:sldId id="1464" r:id="rId16"/>
    <p:sldId id="1466" r:id="rId17"/>
    <p:sldId id="1471" r:id="rId18"/>
    <p:sldId id="1391" r:id="rId19"/>
    <p:sldId id="1469" r:id="rId20"/>
    <p:sldId id="1470" r:id="rId21"/>
    <p:sldId id="58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ål Kårbø" initials="PK" lastIdx="2" clrIdx="0">
    <p:extLst>
      <p:ext uri="{19B8F6BF-5375-455C-9EA6-DF929625EA0E}">
        <p15:presenceInfo xmlns:p15="http://schemas.microsoft.com/office/powerpoint/2012/main" userId="S::pk@134.no::823b15a0-4e59-42f9-810b-20ea52c2c0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2035" autoAdjust="0"/>
  </p:normalViewPr>
  <p:slideViewPr>
    <p:cSldViewPr snapToGrid="0">
      <p:cViewPr varScale="1">
        <p:scale>
          <a:sx n="117" d="100"/>
          <a:sy n="117" d="100"/>
        </p:scale>
        <p:origin x="1480" y="17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17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7dcbf2c42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7dcbf2c42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Høgre : Vi tror på Norge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Senterpartiet : Vi tror på hele Norge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dirty="0"/>
              <a:t>E134 Haukelivegen – «ei satsing på Norge»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7dcbf2c42c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7dcbf2c42c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019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76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Aust- vest utgreiinga var svært </a:t>
            </a:r>
            <a:r>
              <a:rPr lang="nb-NO" err="1"/>
              <a:t>tydeleg</a:t>
            </a:r>
            <a:r>
              <a:rPr lang="nb-NO"/>
              <a:t> i 2015. Kva har skjedd </a:t>
            </a:r>
            <a:r>
              <a:rPr lang="nb-NO" err="1"/>
              <a:t>sidan</a:t>
            </a:r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612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er </a:t>
            </a:r>
            <a:r>
              <a:rPr lang="nb-NO" dirty="0" err="1"/>
              <a:t>ein</a:t>
            </a:r>
            <a:r>
              <a:rPr lang="nb-NO" dirty="0"/>
              <a:t> </a:t>
            </a:r>
            <a:r>
              <a:rPr lang="nb-NO" dirty="0" err="1"/>
              <a:t>missing</a:t>
            </a:r>
            <a:r>
              <a:rPr lang="nb-NO" dirty="0"/>
              <a:t> link til Bergen</a:t>
            </a:r>
          </a:p>
        </p:txBody>
      </p:sp>
    </p:spTree>
    <p:extLst>
      <p:ext uri="{BB962C8B-B14F-4D97-AF65-F5344CB8AC3E}">
        <p14:creationId xmlns:p14="http://schemas.microsoft.com/office/powerpoint/2010/main" val="37651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>
            <a:extLst>
              <a:ext uri="{FF2B5EF4-FFF2-40B4-BE49-F238E27FC236}">
                <a16:creationId xmlns:a16="http://schemas.microsoft.com/office/drawing/2014/main" id="{A84F0DBD-F68F-4546-A0FE-D1FD5A40C2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Plassholder for notater 2">
            <a:extLst>
              <a:ext uri="{FF2B5EF4-FFF2-40B4-BE49-F238E27FC236}">
                <a16:creationId xmlns:a16="http://schemas.microsoft.com/office/drawing/2014/main" id="{655A7EF8-9091-4EA7-B9F0-FEFB37E8A5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/>
              <a:t>Rett </a:t>
            </a:r>
            <a:r>
              <a:rPr lang="nb-NO" altLang="nb-NO" dirty="0" err="1"/>
              <a:t>frå</a:t>
            </a:r>
            <a:r>
              <a:rPr lang="nb-NO" altLang="nb-NO" dirty="0"/>
              <a:t> Aust-Vest</a:t>
            </a:r>
          </a:p>
          <a:p>
            <a:r>
              <a:rPr lang="nb-NO" altLang="nb-NO" dirty="0"/>
              <a:t>E134 er </a:t>
            </a:r>
            <a:r>
              <a:rPr lang="nb-NO" altLang="nb-NO" dirty="0" err="1"/>
              <a:t>samfunnsøkonomiks</a:t>
            </a:r>
            <a:r>
              <a:rPr lang="nb-NO" altLang="nb-NO" dirty="0"/>
              <a:t> </a:t>
            </a:r>
            <a:r>
              <a:rPr lang="nb-NO" altLang="nb-NO" dirty="0" err="1"/>
              <a:t>lønsamt</a:t>
            </a:r>
            <a:r>
              <a:rPr lang="nb-NO" altLang="nb-NO" dirty="0"/>
              <a:t> (</a:t>
            </a:r>
            <a:r>
              <a:rPr lang="nb-NO" altLang="nb-NO" dirty="0" err="1"/>
              <a:t>smakar</a:t>
            </a:r>
            <a:r>
              <a:rPr lang="nb-NO" altLang="nb-NO" dirty="0"/>
              <a:t> </a:t>
            </a:r>
            <a:r>
              <a:rPr lang="nb-NO" altLang="nb-NO" dirty="0" err="1"/>
              <a:t>meir</a:t>
            </a:r>
            <a:r>
              <a:rPr lang="nb-NO" altLang="nb-NO" dirty="0"/>
              <a:t> enn det </a:t>
            </a:r>
            <a:r>
              <a:rPr lang="nb-NO" altLang="nb-NO" dirty="0" err="1"/>
              <a:t>kostar</a:t>
            </a:r>
            <a:r>
              <a:rPr lang="nb-NO" altLang="nb-NO" dirty="0"/>
              <a:t>)</a:t>
            </a:r>
          </a:p>
        </p:txBody>
      </p:sp>
      <p:sp>
        <p:nvSpPr>
          <p:cNvPr id="27652" name="Plassholder for lysbildenummer 3">
            <a:extLst>
              <a:ext uri="{FF2B5EF4-FFF2-40B4-BE49-F238E27FC236}">
                <a16:creationId xmlns:a16="http://schemas.microsoft.com/office/drawing/2014/main" id="{3C44F71C-5066-44BC-A10B-9ADFD75834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2246F19-987B-448E-98FE-1F16997CC6D9}" type="slidenum">
              <a:rPr lang="nb-NO" altLang="nb-NO" smtClean="0">
                <a:latin typeface="Calibri" panose="020F0502020204030204" pitchFamily="34" charset="0"/>
              </a:rPr>
              <a:pPr/>
              <a:t>6</a:t>
            </a:fld>
            <a:endParaRPr lang="nb-NO" altLang="nb-N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32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7dcbf2c42c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7dcbf2c42c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Lysbilde hvor bildet som skal vises er i fokus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Enormt potensiale klimamessig med ny tunnel i Røldal. Kostnad pr i dag 5-600 kr mellom Seljestad og </a:t>
            </a:r>
            <a:r>
              <a:rPr lang="nb-NO" err="1"/>
              <a:t>Liamyrane</a:t>
            </a:r>
            <a:r>
              <a:rPr lang="nb-NO"/>
              <a:t> kvar veg</a:t>
            </a:r>
          </a:p>
        </p:txBody>
      </p:sp>
    </p:spTree>
    <p:extLst>
      <p:ext uri="{BB962C8B-B14F-4D97-AF65-F5344CB8AC3E}">
        <p14:creationId xmlns:p14="http://schemas.microsoft.com/office/powerpoint/2010/main" val="2200296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3658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nb-NO" err="1"/>
              <a:t>Ein</a:t>
            </a:r>
            <a:r>
              <a:rPr lang="nb-NO"/>
              <a:t> transportaktør </a:t>
            </a:r>
            <a:r>
              <a:rPr lang="nb-NO" err="1"/>
              <a:t>eg</a:t>
            </a:r>
            <a:r>
              <a:rPr lang="nb-NO"/>
              <a:t> </a:t>
            </a:r>
            <a:r>
              <a:rPr lang="nb-NO" err="1"/>
              <a:t>snakkar</a:t>
            </a:r>
            <a:r>
              <a:rPr lang="nb-NO"/>
              <a:t> med melder </a:t>
            </a:r>
            <a:r>
              <a:rPr lang="nb-NO" err="1"/>
              <a:t>følgjande</a:t>
            </a:r>
            <a:r>
              <a:rPr lang="nb-NO"/>
              <a:t>:</a:t>
            </a:r>
          </a:p>
          <a:p>
            <a:pPr marL="158750" indent="0">
              <a:buNone/>
            </a:pPr>
            <a:endParaRPr lang="nb-NO"/>
          </a:p>
          <a:p>
            <a:pPr marL="158750" indent="0">
              <a:buNone/>
            </a:pPr>
            <a:r>
              <a:rPr lang="nb-NO"/>
              <a:t>Denne stenginga gjev firmaet hans 40 km ekstra å </a:t>
            </a:r>
            <a:r>
              <a:rPr lang="nb-NO" err="1"/>
              <a:t>køyre</a:t>
            </a:r>
            <a:r>
              <a:rPr lang="nb-NO"/>
              <a:t> + 2 </a:t>
            </a:r>
            <a:r>
              <a:rPr lang="nb-NO" err="1"/>
              <a:t>timar</a:t>
            </a:r>
            <a:r>
              <a:rPr lang="nb-NO"/>
              <a:t> </a:t>
            </a:r>
            <a:r>
              <a:rPr lang="nb-NO" err="1"/>
              <a:t>meirtid</a:t>
            </a:r>
            <a:r>
              <a:rPr lang="nb-NO"/>
              <a:t> kvar veg</a:t>
            </a:r>
          </a:p>
          <a:p>
            <a:pPr marL="158750" indent="0">
              <a:buNone/>
            </a:pPr>
            <a:endParaRPr lang="nb-NO"/>
          </a:p>
          <a:p>
            <a:pPr marL="158750" indent="0">
              <a:buNone/>
            </a:pPr>
            <a:r>
              <a:rPr lang="nb-NO"/>
              <a:t>Verdien ab dette er 5-6000 pr </a:t>
            </a:r>
            <a:r>
              <a:rPr lang="nb-NO" err="1"/>
              <a:t>rundttur</a:t>
            </a:r>
            <a:r>
              <a:rPr lang="nb-NO"/>
              <a:t>. RV49 er </a:t>
            </a:r>
            <a:r>
              <a:rPr lang="nb-NO" err="1"/>
              <a:t>ein</a:t>
            </a:r>
            <a:r>
              <a:rPr lang="nb-NO"/>
              <a:t> viktig tilførselsveg</a:t>
            </a:r>
          </a:p>
          <a:p>
            <a:pPr marL="158750" indent="0">
              <a:buNone/>
            </a:pPr>
            <a:endParaRPr lang="nb-NO"/>
          </a:p>
          <a:p>
            <a:pPr marL="158750" indent="0">
              <a:buNone/>
            </a:pPr>
            <a:r>
              <a:rPr lang="nb-NO"/>
              <a:t>NB! Kan også få problem med </a:t>
            </a:r>
            <a:r>
              <a:rPr lang="nb-NO" err="1"/>
              <a:t>køyre</a:t>
            </a:r>
            <a:r>
              <a:rPr lang="nb-NO"/>
              <a:t> og kviletid. Mister då </a:t>
            </a:r>
            <a:r>
              <a:rPr lang="nb-NO" err="1"/>
              <a:t>ein</a:t>
            </a:r>
            <a:r>
              <a:rPr lang="nb-NO"/>
              <a:t> arbeidsdag</a:t>
            </a:r>
          </a:p>
        </p:txBody>
      </p:sp>
    </p:spTree>
    <p:extLst>
      <p:ext uri="{BB962C8B-B14F-4D97-AF65-F5344CB8AC3E}">
        <p14:creationId xmlns:p14="http://schemas.microsoft.com/office/powerpoint/2010/main" val="146175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ukelivegen AS" type="title">
  <p:cSld name="Haukelivegen A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12100" y="744575"/>
            <a:ext cx="7016100" cy="14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33850" y="2443900"/>
            <a:ext cx="60138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40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6647DE-FFD2-4834-A399-5947B6B6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8EA6F0-EFDB-4B28-A1FE-13414CCDB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1994D0A-DEA5-4A70-B72C-E5932B8ED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F419C85-D48A-418E-8FB8-3FD726D1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7EAD74E-2A57-44BC-A766-8EFD67E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B912FA5-1B9F-480C-8FD9-1FA4CBD0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534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1B71BA-32E9-4482-A17F-D3EC73ED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EA9996D-B64A-4D93-A4EB-FC825A521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BFC8C98-9B8A-4E1D-AF77-70AD4354C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4F7A8C-730F-4F21-8F2F-9FBC3C3EC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3C5B732-2615-4D06-BCBA-2FEBBC2D9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EE8BFE4-9B8E-48C6-8E49-FDD083294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96EC931A-ED6B-4627-A348-FCC0E79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BD64646-BABD-43F8-8C70-3A3F377D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656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7030C6-AE20-4F24-B5F0-1B67EED8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93ED276-72E9-40FA-A3B2-858C34FD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3AA73BC-ACBE-48E5-8CC7-3EF86851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D327E2-A24C-402E-A98E-33EEBA16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20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23AC43E-A155-4860-B45C-9B67756D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F2FC20A-0118-4AE0-B438-1FE36A4B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42A81D-F139-415C-A289-CF1FCA63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8342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4DA9EB-FCB2-48B9-945E-38D5BE064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56EA02-88EB-4E76-963B-CAF307E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99C5C2C-A30B-4CCA-A8A1-8CA203055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33B9FB4-EB1E-495A-80C5-121D6947F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DD58EB7-CF12-4C88-B4EE-EAB2F4A0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93DDAE-331B-41DD-AB10-6E331FBF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578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40A45F-C9D3-464A-BE1C-8DF619B1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2CD8A44-7048-4FFD-8978-3A29E5AD9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674A9F2-7396-4A50-B378-56CD9222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E4C308D-1382-4B4B-9965-4B0BDA8AD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69C4DC3-D5F5-4A64-B818-243B95D7D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65A6DCA-E815-4B4C-BBE6-C41025FD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43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1DFC9-2B6C-4EEF-BCDE-44ADC529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2B534AA-083D-465E-9668-A3EA4B4F5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67DC04-615E-43D1-ADDB-465CC2B2E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9BF4A5-2B3C-4A58-B202-8E43F85F1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186436-BE41-448F-9B56-17D768EB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316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DEF3E0D-00CA-420F-A35D-3408597DA3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3E80C83-8BB8-42FA-BDD2-1632F31A0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192AD3-14FC-44B9-B866-CD017488D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8D9106-DA1E-45A5-AEFE-22D7A81E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E54797-44EE-48B4-919A-4679F84B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9867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5158875" y="1344150"/>
            <a:ext cx="3313500" cy="26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760650" y="1344150"/>
            <a:ext cx="2423100" cy="2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0" y="208250"/>
            <a:ext cx="91440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4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066275" y="173750"/>
            <a:ext cx="387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no-NO" smtClean="0"/>
              <a:pPr/>
              <a:t>‹#›</a:t>
            </a:fld>
            <a:endParaRPr lang="no-NO"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102075" y="1344150"/>
            <a:ext cx="3840000" cy="2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2"/>
          </p:nvPr>
        </p:nvSpPr>
        <p:spPr>
          <a:xfrm>
            <a:off x="605825" y="1145375"/>
            <a:ext cx="2934300" cy="18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84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5158875" y="1344150"/>
            <a:ext cx="3313500" cy="26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1760650" y="1344150"/>
            <a:ext cx="2423100" cy="2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0" y="208250"/>
            <a:ext cx="91440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923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passet utforming 7">
  <p:cSld name="Tilpasset utforming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046650" y="445025"/>
            <a:ext cx="67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00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passet utforming 5">
  <p:cSld name="Tilpasset utforming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068575" y="429075"/>
            <a:ext cx="67377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Droid Sans"/>
              <a:buNone/>
              <a:defRPr sz="2400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2"/>
          </p:nvPr>
        </p:nvSpPr>
        <p:spPr>
          <a:xfrm>
            <a:off x="2068575" y="1167275"/>
            <a:ext cx="6737700" cy="3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89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75282" y="524606"/>
            <a:ext cx="5692781" cy="266033"/>
          </a:xfrm>
        </p:spPr>
        <p:txBody>
          <a:bodyPr>
            <a:normAutofit/>
          </a:bodyPr>
          <a:lstStyle>
            <a:lvl1pPr marL="0" indent="0">
              <a:buNone/>
              <a:defRPr sz="1193">
                <a:solidFill>
                  <a:srgbClr val="ED930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470560" y="4620618"/>
            <a:ext cx="259723" cy="113919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716">
                <a:solidFill>
                  <a:schemeClr val="tx1"/>
                </a:solidFill>
              </a:defRPr>
            </a:lvl1pPr>
          </a:lstStyle>
          <a:p>
            <a:fld id="{DDE8D9C2-5F05-44EF-B7C1-1B71CE36FE82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58952" y="4789056"/>
            <a:ext cx="1025822" cy="1290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536" b="0" spc="48" baseline="0">
                <a:solidFill>
                  <a:schemeClr val="bg1"/>
                </a:solidFill>
              </a:defRPr>
            </a:lvl1pPr>
          </a:lstStyle>
          <a:p>
            <a:fld id="{8C785E36-6F82-4824-B3F5-90615B2E3A6E}" type="datetime1">
              <a:rPr lang="nb-NO" smtClean="0">
                <a:solidFill>
                  <a:prstClr val="white"/>
                </a:solidFill>
              </a:rPr>
              <a:pPr/>
              <a:t>06.05.2022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577123" y="4780624"/>
            <a:ext cx="7247338" cy="12912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716" b="0">
                <a:solidFill>
                  <a:schemeClr val="tx1"/>
                </a:solidFill>
              </a:defRPr>
            </a:lvl1pPr>
          </a:lstStyle>
          <a:p>
            <a:r>
              <a:rPr lang="nb-NO">
                <a:solidFill>
                  <a:prstClr val="black"/>
                </a:solidFill>
              </a:rPr>
              <a:t>Hans Silborn, Styringsstaben, Vegdirektoratet</a:t>
            </a:r>
          </a:p>
        </p:txBody>
      </p:sp>
    </p:spTree>
    <p:extLst>
      <p:ext uri="{BB962C8B-B14F-4D97-AF65-F5344CB8AC3E}">
        <p14:creationId xmlns:p14="http://schemas.microsoft.com/office/powerpoint/2010/main" val="369340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0537" y="675001"/>
            <a:ext cx="8632817" cy="4217964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Bef>
                <a:spcPts val="0"/>
              </a:spcBef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D002B-773B-415D-A15F-838EC06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36" y="189000"/>
            <a:ext cx="7939866" cy="35184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58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passet utforming 7">
  <p:cSld name="Tilpasset utforming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046650" y="445025"/>
            <a:ext cx="67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39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96FE0-D240-46C2-846B-DFF56EB4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E765D36-99D5-47F1-A652-90D75FAA7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D74CF9-0E50-412C-9B31-7AA232EC2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54E384F-2EF7-4D04-9FB5-22AC6DF72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1C16D3-1589-4388-BA3F-ED1295F2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968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8A2E71-A308-40DB-82E0-8BB45693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52BC07-48D5-4DFD-A258-BC5504F79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41B013-BDAB-4A8B-8ACE-9887D467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0524A0-3CD7-4406-B3EA-2A9396BF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06EF37-9741-44CB-8461-9DBC9C4F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530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ADA3C7-AA4F-4774-87A6-A6E4C26F0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E454C5-968E-4212-8F68-52403847B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475B50A-DFDB-4381-9C91-B681BC7C8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AF2301-5AAA-4B52-9C23-25C00131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9A28FF-8C2D-4B0C-BC60-491D0456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2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391250" y="445025"/>
            <a:ext cx="544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4427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9" r:id="rId3"/>
    <p:sldLayoutId id="2147483670" r:id="rId4"/>
    <p:sldLayoutId id="2147483659" r:id="rId5"/>
    <p:sldLayoutId id="21474836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F20A995-E9EC-4EA8-B2F8-BC2F0979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FE470B8-7C27-418B-996F-8F0455CBB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5262DF-65C5-4EA5-B254-15285ECDA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C6D8-9696-4C82-ACA5-A9AC64426AAB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269D6C4-6D01-499F-9913-068F66644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1E4CF6-ADBC-4349-8613-399D65E18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E107-CECE-4CC1-A009-7E7E5FD74C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853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16" Type="http://schemas.openxmlformats.org/officeDocument/2006/relationships/image" Target="../media/image2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jpe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66" Type="http://schemas.openxmlformats.org/officeDocument/2006/relationships/image" Target="../media/image72.png"/><Relationship Id="rId74" Type="http://schemas.openxmlformats.org/officeDocument/2006/relationships/image" Target="../media/image80.png"/><Relationship Id="rId79" Type="http://schemas.openxmlformats.org/officeDocument/2006/relationships/image" Target="../media/image85.png"/><Relationship Id="rId5" Type="http://schemas.openxmlformats.org/officeDocument/2006/relationships/image" Target="../media/image11.png"/><Relationship Id="rId61" Type="http://schemas.openxmlformats.org/officeDocument/2006/relationships/image" Target="../media/image67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56" Type="http://schemas.openxmlformats.org/officeDocument/2006/relationships/image" Target="../media/image62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77" Type="http://schemas.openxmlformats.org/officeDocument/2006/relationships/image" Target="../media/image83.png"/><Relationship Id="rId8" Type="http://schemas.openxmlformats.org/officeDocument/2006/relationships/image" Target="../media/image14.jpe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jpe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jpeg"/><Relationship Id="rId75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jpe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jpe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78" Type="http://schemas.openxmlformats.org/officeDocument/2006/relationships/image" Target="../media/image8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jpeg"/><Relationship Id="rId7" Type="http://schemas.openxmlformats.org/officeDocument/2006/relationships/image" Target="../media/image13.jpeg"/><Relationship Id="rId71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ctrTitle"/>
          </p:nvPr>
        </p:nvSpPr>
        <p:spPr>
          <a:xfrm>
            <a:off x="1375576" y="1017768"/>
            <a:ext cx="6194066" cy="13040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5000"/>
              <a:t> E134 Haukelivegen</a:t>
            </a:r>
            <a:endParaRPr sz="5000"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1630018" y="2321782"/>
            <a:ext cx="5880134" cy="6202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o"/>
            </a:br>
            <a:endParaRPr lang="no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no" sz="2100"/>
            </a:br>
            <a:endParaRPr sz="140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CB0F191-B387-9E42-A489-79ABF3FF46F1}"/>
              </a:ext>
            </a:extLst>
          </p:cNvPr>
          <p:cNvSpPr txBox="1"/>
          <p:nvPr/>
        </p:nvSpPr>
        <p:spPr>
          <a:xfrm>
            <a:off x="185194" y="4127536"/>
            <a:ext cx="2389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Google Shape;35;p7">
            <a:extLst>
              <a:ext uri="{FF2B5EF4-FFF2-40B4-BE49-F238E27FC236}">
                <a16:creationId xmlns:a16="http://schemas.microsoft.com/office/drawing/2014/main" id="{3E97690B-9C43-476D-8DA9-BBA27D03E574}"/>
              </a:ext>
            </a:extLst>
          </p:cNvPr>
          <p:cNvSpPr txBox="1">
            <a:spLocks/>
          </p:cNvSpPr>
          <p:nvPr/>
        </p:nvSpPr>
        <p:spPr>
          <a:xfrm>
            <a:off x="1630018" y="2414359"/>
            <a:ext cx="60138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nb-NO" sz="1800" i="1"/>
              <a:t>EI SATSING PÅ NOREG!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083C21-657E-7F43-9491-7C2C1151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E134 Bakka – Solheim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D8ECF20-910D-4F2D-8053-3CD92B36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650" y="1398333"/>
            <a:ext cx="4042256" cy="323905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391E0F6-B812-4DFB-A521-996E066A42D8}"/>
              </a:ext>
            </a:extLst>
          </p:cNvPr>
          <p:cNvSpPr txBox="1"/>
          <p:nvPr/>
        </p:nvSpPr>
        <p:spPr>
          <a:xfrm>
            <a:off x="6699504" y="1840992"/>
            <a:ext cx="165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/>
              <a:t>Flaskehalsen på vestsida !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DF3FD93-4E38-4ADF-8B9F-738A4A30BF21}"/>
              </a:ext>
            </a:extLst>
          </p:cNvPr>
          <p:cNvSpPr txBox="1"/>
          <p:nvPr/>
        </p:nvSpPr>
        <p:spPr>
          <a:xfrm>
            <a:off x="4114800" y="2115403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991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620E9D-C6FC-E440-B15E-FC80608D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650" y="367145"/>
            <a:ext cx="6785700" cy="650580"/>
          </a:xfrm>
        </p:spPr>
        <p:txBody>
          <a:bodyPr/>
          <a:lstStyle/>
          <a:p>
            <a:r>
              <a:rPr lang="nb-NO" sz="3600" dirty="0"/>
              <a:t>RV13 – Oddadalen i solskinn</a:t>
            </a:r>
          </a:p>
        </p:txBody>
      </p:sp>
      <p:pic>
        <p:nvPicPr>
          <p:cNvPr id="4" name="Bilde 3" descr="Et bilde som inneholder utendørs, bil, motor, stabel&#10;&#10;Automatisk generert beskrivelse">
            <a:extLst>
              <a:ext uri="{FF2B5EF4-FFF2-40B4-BE49-F238E27FC236}">
                <a16:creationId xmlns:a16="http://schemas.microsoft.com/office/drawing/2014/main" id="{AD0BE048-7594-47EF-A3AA-597E2F2D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50" y="1207132"/>
            <a:ext cx="4758964" cy="35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69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620E9D-C6FC-E440-B15E-FC80608D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650" y="367145"/>
            <a:ext cx="6785700" cy="650580"/>
          </a:xfrm>
        </p:spPr>
        <p:txBody>
          <a:bodyPr/>
          <a:lstStyle/>
          <a:p>
            <a:r>
              <a:rPr lang="nb-NO" sz="3600" err="1"/>
              <a:t>Kvardagen</a:t>
            </a:r>
            <a:r>
              <a:rPr lang="nb-NO" sz="3600"/>
              <a:t> vår</a:t>
            </a:r>
            <a:br>
              <a:rPr lang="nb-NO" sz="3600"/>
            </a:br>
            <a:endParaRPr lang="nb-NO" sz="3600"/>
          </a:p>
        </p:txBody>
      </p:sp>
      <p:pic>
        <p:nvPicPr>
          <p:cNvPr id="5" name="Bilde 4" descr="Et bilde som inneholder tekst, utendørs, vei&#10;&#10;Automatisk generert beskrivelse">
            <a:extLst>
              <a:ext uri="{FF2B5EF4-FFF2-40B4-BE49-F238E27FC236}">
                <a16:creationId xmlns:a16="http://schemas.microsoft.com/office/drawing/2014/main" id="{3C87CF04-2907-4D0D-9F1B-560691FF4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0" y="1121659"/>
            <a:ext cx="2966838" cy="1931633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A24101A9-C396-4715-83D9-6BAFCDB0D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402" y="1107659"/>
            <a:ext cx="2470014" cy="3668696"/>
          </a:xfrm>
          <a:prstGeom prst="rect">
            <a:avLst/>
          </a:prstGeom>
        </p:spPr>
      </p:pic>
      <p:pic>
        <p:nvPicPr>
          <p:cNvPr id="9" name="Bilde 8" descr="Et bilde som inneholder tekst, utendørs, snø, transport&#10;&#10;Automatisk generert beskrivelse">
            <a:extLst>
              <a:ext uri="{FF2B5EF4-FFF2-40B4-BE49-F238E27FC236}">
                <a16:creationId xmlns:a16="http://schemas.microsoft.com/office/drawing/2014/main" id="{09691B8F-220D-4A98-ACA5-F10659B2B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617" y="3305568"/>
            <a:ext cx="3048264" cy="14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3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620E9D-C6FC-E440-B15E-FC80608D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650" y="367145"/>
            <a:ext cx="6785700" cy="650580"/>
          </a:xfrm>
        </p:spPr>
        <p:txBody>
          <a:bodyPr/>
          <a:lstStyle/>
          <a:p>
            <a:r>
              <a:rPr lang="nb-NO" sz="3600" dirty="0"/>
              <a:t>Modulvogntog ned Oddadalen</a:t>
            </a:r>
            <a:br>
              <a:rPr lang="nb-NO" sz="3600" dirty="0"/>
            </a:br>
            <a:endParaRPr lang="nb-NO" sz="3600" dirty="0"/>
          </a:p>
        </p:txBody>
      </p:sp>
      <p:pic>
        <p:nvPicPr>
          <p:cNvPr id="4" name="Bilde 3" descr="Et bilde som inneholder snø, utendørs, natur, fjell&#10;&#10;Automatisk generert beskrivelse">
            <a:extLst>
              <a:ext uri="{FF2B5EF4-FFF2-40B4-BE49-F238E27FC236}">
                <a16:creationId xmlns:a16="http://schemas.microsoft.com/office/drawing/2014/main" id="{FEEC18D0-B204-44C7-847A-005C61993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83" y="1115129"/>
            <a:ext cx="3154357" cy="1774326"/>
          </a:xfrm>
          <a:prstGeom prst="rect">
            <a:avLst/>
          </a:prstGeom>
        </p:spPr>
      </p:pic>
      <p:pic>
        <p:nvPicPr>
          <p:cNvPr id="8" name="Bilde 7" descr="Et bilde som inneholder snø, utendørs, hull&#10;&#10;Automatisk generert beskrivelse">
            <a:extLst>
              <a:ext uri="{FF2B5EF4-FFF2-40B4-BE49-F238E27FC236}">
                <a16:creationId xmlns:a16="http://schemas.microsoft.com/office/drawing/2014/main" id="{7B3E8ECC-F50E-4C96-AB45-BAD2EA9C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282" y="3002029"/>
            <a:ext cx="3154357" cy="1774326"/>
          </a:xfrm>
          <a:prstGeom prst="rect">
            <a:avLst/>
          </a:prstGeom>
        </p:spPr>
      </p:pic>
      <p:pic>
        <p:nvPicPr>
          <p:cNvPr id="11" name="Bilde 10" descr="Et bilde som inneholder snø, tre, utendørs, gå på ski&#10;&#10;Automatisk generert beskrivelse">
            <a:extLst>
              <a:ext uri="{FF2B5EF4-FFF2-40B4-BE49-F238E27FC236}">
                <a16:creationId xmlns:a16="http://schemas.microsoft.com/office/drawing/2014/main" id="{DCA4071C-55F8-4445-8157-27277C6C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414" y="1256742"/>
            <a:ext cx="3997259" cy="27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2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BD2740-C885-4943-A0ED-1A4987E0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/>
              <a:t>BT 24/11-20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1BA93410-1F1B-4369-86B8-A311C9C41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739" y="445025"/>
            <a:ext cx="3592909" cy="4286882"/>
          </a:xfrm>
          <a:prstGeom prst="rect">
            <a:avLst/>
          </a:prstGeom>
        </p:spPr>
      </p:pic>
      <p:pic>
        <p:nvPicPr>
          <p:cNvPr id="4" name="Bilde 3" descr="Et bilde som inneholder fjell, utendørs, vei, bilvei&#10;&#10;Automatisk generert beskrivelse">
            <a:extLst>
              <a:ext uri="{FF2B5EF4-FFF2-40B4-BE49-F238E27FC236}">
                <a16:creationId xmlns:a16="http://schemas.microsoft.com/office/drawing/2014/main" id="{BAC46438-E2ED-468A-88BB-8F8E93C26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862" y="1772239"/>
            <a:ext cx="3628101" cy="27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4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630D8D-CF51-4008-A2A2-83172823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Tryggere vei vil redde liv!</a:t>
            </a:r>
            <a:endParaRPr lang="nb-NO"/>
          </a:p>
          <a:p>
            <a:endParaRPr lang="nb-NO"/>
          </a:p>
        </p:txBody>
      </p:sp>
      <p:sp>
        <p:nvSpPr>
          <p:cNvPr id="8" name="Rektangel 3">
            <a:extLst>
              <a:ext uri="{FF2B5EF4-FFF2-40B4-BE49-F238E27FC236}">
                <a16:creationId xmlns:a16="http://schemas.microsoft.com/office/drawing/2014/main" id="{0FC79CD2-CAFB-4B92-BFF5-35E6531C1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810" y="1306025"/>
            <a:ext cx="6432947" cy="31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Veistrekningene i Indre Hardanger er</a:t>
            </a:r>
            <a:b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blant Norges mest rasfarlige.</a:t>
            </a: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nb-NO" altLang="nb-NO" sz="450" kern="120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Hordalandsdiagonalen gir rassikring</a:t>
            </a:r>
            <a:b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for meget utsatte strekninger.</a:t>
            </a: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nb-NO" altLang="nb-NO" sz="450" kern="120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45 farlige raspunkter elimineres </a:t>
            </a:r>
            <a:b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mellom E39 og E134 – på RV13 og FV 49</a:t>
            </a: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nb-NO" altLang="nb-NO" sz="450" kern="120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428625" indent="-428625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  <a:t>E134 med «arm til Bergen» blir</a:t>
            </a:r>
            <a:br>
              <a:rPr lang="nb-NO" altLang="nb-NO" sz="2325" kern="1200">
                <a:solidFill>
                  <a:prstClr val="black"/>
                </a:solidFill>
                <a:latin typeface="Calibri Light" panose="020F0302020204030204" pitchFamily="34" charset="0"/>
              </a:rPr>
            </a:br>
            <a:r>
              <a:rPr lang="nb-NO" altLang="nb-NO" sz="2325" b="1" kern="1200">
                <a:solidFill>
                  <a:prstClr val="black"/>
                </a:solidFill>
                <a:latin typeface="Calibri Light" panose="020F0302020204030204" pitchFamily="34" charset="0"/>
              </a:rPr>
              <a:t>en trygg og vintersikker vei!</a:t>
            </a:r>
            <a:endParaRPr lang="nb-NO" altLang="nb-NO" sz="450" kern="120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532F7D94-DF7B-4A3D-A20B-BBD032846A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nb-NO" b="1"/>
              <a:t>«Armen» er nøkkelen</a:t>
            </a:r>
            <a:endParaRPr lang="nb-NO"/>
          </a:p>
          <a:p>
            <a:pPr>
              <a:lnSpc>
                <a:spcPct val="114999"/>
              </a:lnSpc>
            </a:pPr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FA2F8B8-D7FD-465F-AD26-0BF95E01761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i="1" dirty="0">
                <a:latin typeface="Arial"/>
                <a:cs typeface="Arial"/>
              </a:rPr>
              <a:t>«Hordalandsdiagonalen er veiprosjektet som forbinder Bergens-området med E134 over Haukeli og gir en god veiforbindelse </a:t>
            </a:r>
            <a:br>
              <a:rPr lang="nb-NO" i="1" dirty="0">
                <a:latin typeface="Arial"/>
                <a:cs typeface="Arial"/>
              </a:rPr>
            </a:br>
            <a:r>
              <a:rPr lang="nb-NO" i="1" dirty="0">
                <a:latin typeface="Arial"/>
                <a:cs typeface="Arial"/>
              </a:rPr>
              <a:t>mellom de mest folkerike områdene på Øst- og Vestlandet.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i="1" dirty="0">
                <a:latin typeface="Arial"/>
                <a:cs typeface="Arial"/>
              </a:rPr>
              <a:t>Diagonalen utnytter potensialet som ligger i den nye E134, </a:t>
            </a:r>
            <a:br>
              <a:rPr lang="nb-NO" i="1" dirty="0">
                <a:latin typeface="Arial"/>
                <a:cs typeface="Arial"/>
              </a:rPr>
            </a:br>
            <a:r>
              <a:rPr lang="nb-NO" i="1" dirty="0">
                <a:latin typeface="Arial"/>
                <a:cs typeface="Arial"/>
              </a:rPr>
              <a:t>som er vedtatt å få en betydelig utbedring og </a:t>
            </a:r>
            <a:r>
              <a:rPr lang="nb-NO" i="1" dirty="0" err="1">
                <a:latin typeface="Arial"/>
                <a:cs typeface="Arial"/>
              </a:rPr>
              <a:t>innkorting</a:t>
            </a:r>
            <a:r>
              <a:rPr lang="nb-NO" i="1" dirty="0">
                <a:latin typeface="Arial"/>
                <a:cs typeface="Arial"/>
              </a:rPr>
              <a:t>.»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nb-NO" dirty="0"/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dirty="0">
                <a:latin typeface="Arial"/>
                <a:cs typeface="Arial"/>
              </a:rPr>
              <a:t>– </a:t>
            </a:r>
            <a:r>
              <a:rPr lang="nb-NO" dirty="0" err="1">
                <a:latin typeface="Arial"/>
                <a:cs typeface="Arial"/>
              </a:rPr>
              <a:t>Asplan</a:t>
            </a:r>
            <a:r>
              <a:rPr lang="nb-NO" dirty="0">
                <a:latin typeface="Arial"/>
                <a:cs typeface="Arial"/>
              </a:rPr>
              <a:t> </a:t>
            </a:r>
            <a:r>
              <a:rPr lang="nb-NO" dirty="0" err="1">
                <a:latin typeface="Arial"/>
                <a:cs typeface="Arial"/>
              </a:rPr>
              <a:t>Viak</a:t>
            </a:r>
            <a:endParaRPr lang="nb-NO" dirty="0"/>
          </a:p>
          <a:p>
            <a:pPr>
              <a:lnSpc>
                <a:spcPct val="114999"/>
              </a:lnSpc>
            </a:pPr>
            <a:endParaRPr lang="nb-NO" dirty="0"/>
          </a:p>
        </p:txBody>
      </p:sp>
      <p:pic>
        <p:nvPicPr>
          <p:cNvPr id="5" name="Bilde 26" descr="Et bilde som inneholder kart&#10;&#10;Automatisk generert beskrivelse">
            <a:extLst>
              <a:ext uri="{FF2B5EF4-FFF2-40B4-BE49-F238E27FC236}">
                <a16:creationId xmlns:a16="http://schemas.microsoft.com/office/drawing/2014/main" id="{550FEF9A-185D-44F8-A5D2-39F9653E2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22992" r="2745" b="26147"/>
          <a:stretch>
            <a:fillRect/>
          </a:stretch>
        </p:blipFill>
        <p:spPr bwMode="auto">
          <a:xfrm>
            <a:off x="4533564" y="3077428"/>
            <a:ext cx="2495686" cy="1861599"/>
          </a:xfrm>
          <a:prstGeom prst="rect">
            <a:avLst/>
          </a:prstGeom>
          <a:noFill/>
          <a:ln w="12700">
            <a:solidFill>
              <a:srgbClr val="0D0D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1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E134">
            <a:extLst>
              <a:ext uri="{FF2B5EF4-FFF2-40B4-BE49-F238E27FC236}">
                <a16:creationId xmlns:a16="http://schemas.microsoft.com/office/drawing/2014/main" id="{AD8642C1-9140-804D-A87F-F2F55453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31" y="-4288345"/>
            <a:ext cx="9979915" cy="943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284018" y="325582"/>
            <a:ext cx="7696200" cy="6234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nb-NO" sz="3400" b="1"/>
              <a:t>E134 med arm til Bergen </a:t>
            </a:r>
            <a:endParaRPr sz="3400" b="1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EAFB9F8-ADC3-6B4D-9F4E-AF3D0A62FB89}"/>
              </a:ext>
            </a:extLst>
          </p:cNvPr>
          <p:cNvSpPr txBox="1"/>
          <p:nvPr/>
        </p:nvSpPr>
        <p:spPr>
          <a:xfrm>
            <a:off x="1245085" y="1369158"/>
            <a:ext cx="3165763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800" dirty="0" err="1">
                <a:solidFill>
                  <a:schemeClr val="bg1"/>
                </a:solidFill>
              </a:rPr>
              <a:t>Føretrekt</a:t>
            </a:r>
            <a:r>
              <a:rPr lang="nb-NO" sz="1800" dirty="0">
                <a:solidFill>
                  <a:schemeClr val="bg1"/>
                </a:solidFill>
              </a:rPr>
              <a:t> aust-vest samband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800" dirty="0">
                <a:solidFill>
                  <a:schemeClr val="bg1"/>
                </a:solidFill>
              </a:rPr>
              <a:t>Kobler Bergen til E134 som </a:t>
            </a:r>
            <a:r>
              <a:rPr lang="nb-NO" sz="1800" dirty="0" err="1">
                <a:solidFill>
                  <a:schemeClr val="bg1"/>
                </a:solidFill>
              </a:rPr>
              <a:t>hovedstamveg</a:t>
            </a:r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800" dirty="0">
                <a:solidFill>
                  <a:schemeClr val="bg1"/>
                </a:solidFill>
              </a:rPr>
              <a:t>Svært stor </a:t>
            </a:r>
            <a:r>
              <a:rPr lang="nb-NO" sz="1800" dirty="0" err="1">
                <a:solidFill>
                  <a:schemeClr val="bg1"/>
                </a:solidFill>
              </a:rPr>
              <a:t>samfunnsnytte</a:t>
            </a:r>
            <a:endParaRPr lang="nb-NO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b-NO" sz="1800" dirty="0">
                <a:solidFill>
                  <a:schemeClr val="bg1"/>
                </a:solidFill>
              </a:rPr>
              <a:t>KVU-arbeidet er starta opp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842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48E33EF-9D18-614E-AC8A-EF65D342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/>
              <a:t>Kven når vi med E134? </a:t>
            </a:r>
          </a:p>
        </p:txBody>
      </p:sp>
      <p:pic>
        <p:nvPicPr>
          <p:cNvPr id="6" name="Bilde 5" descr="Et bilde som inneholder klokke&#10;&#10;Automatisk generert beskrivelse">
            <a:extLst>
              <a:ext uri="{FF2B5EF4-FFF2-40B4-BE49-F238E27FC236}">
                <a16:creationId xmlns:a16="http://schemas.microsoft.com/office/drawing/2014/main" id="{36383200-D640-9142-AE35-D81D7BE7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604" y="1645918"/>
            <a:ext cx="2811300" cy="2811300"/>
          </a:xfrm>
          <a:prstGeom prst="rect">
            <a:avLst/>
          </a:prstGeom>
        </p:spPr>
      </p:pic>
      <p:sp>
        <p:nvSpPr>
          <p:cNvPr id="7" name="Rektangel med avrundede hjørner diagonalt 6">
            <a:extLst>
              <a:ext uri="{FF2B5EF4-FFF2-40B4-BE49-F238E27FC236}">
                <a16:creationId xmlns:a16="http://schemas.microsoft.com/office/drawing/2014/main" id="{1220FEF1-F62C-8640-B6F1-7574B043CD10}"/>
              </a:ext>
            </a:extLst>
          </p:cNvPr>
          <p:cNvSpPr/>
          <p:nvPr/>
        </p:nvSpPr>
        <p:spPr>
          <a:xfrm>
            <a:off x="5891240" y="1166648"/>
            <a:ext cx="1652226" cy="958543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nb-NO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Rektangel med avrundede hjørner diagonalt 7">
            <a:extLst>
              <a:ext uri="{FF2B5EF4-FFF2-40B4-BE49-F238E27FC236}">
                <a16:creationId xmlns:a16="http://schemas.microsoft.com/office/drawing/2014/main" id="{C8E5E538-96AD-EB45-B6F1-118308777992}"/>
              </a:ext>
            </a:extLst>
          </p:cNvPr>
          <p:cNvSpPr/>
          <p:nvPr/>
        </p:nvSpPr>
        <p:spPr>
          <a:xfrm>
            <a:off x="1042738" y="3882519"/>
            <a:ext cx="2210022" cy="840961"/>
          </a:xfrm>
          <a:prstGeom prst="round2DiagRect">
            <a:avLst>
              <a:gd name="adj1" fmla="val 16667"/>
              <a:gd name="adj2" fmla="val 1103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nb-NO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9" name="Rektangel med avrundede hjørner diagonalt 8">
            <a:extLst>
              <a:ext uri="{FF2B5EF4-FFF2-40B4-BE49-F238E27FC236}">
                <a16:creationId xmlns:a16="http://schemas.microsoft.com/office/drawing/2014/main" id="{7B7FCD5F-C03C-6042-94A4-7665562FD2D5}"/>
              </a:ext>
            </a:extLst>
          </p:cNvPr>
          <p:cNvSpPr/>
          <p:nvPr/>
        </p:nvSpPr>
        <p:spPr>
          <a:xfrm>
            <a:off x="1442724" y="1189181"/>
            <a:ext cx="1652226" cy="958543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nb-NO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0" name="Rektangel med avrundede hjørner diagonalt 9">
            <a:extLst>
              <a:ext uri="{FF2B5EF4-FFF2-40B4-BE49-F238E27FC236}">
                <a16:creationId xmlns:a16="http://schemas.microsoft.com/office/drawing/2014/main" id="{5CFA8C92-AB2A-E04C-A79D-5DAA06D55625}"/>
              </a:ext>
            </a:extLst>
          </p:cNvPr>
          <p:cNvSpPr/>
          <p:nvPr/>
        </p:nvSpPr>
        <p:spPr>
          <a:xfrm>
            <a:off x="5922663" y="3619689"/>
            <a:ext cx="1818944" cy="114668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nb-NO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27FC775-00BD-BE4A-B17F-A7BAC294FB6F}"/>
              </a:ext>
            </a:extLst>
          </p:cNvPr>
          <p:cNvSpPr txBox="1"/>
          <p:nvPr/>
        </p:nvSpPr>
        <p:spPr>
          <a:xfrm>
            <a:off x="1557317" y="1139354"/>
            <a:ext cx="1423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</a:rPr>
              <a:t>Bergen/</a:t>
            </a:r>
            <a:br>
              <a:rPr lang="nb-NO" sz="1600" b="1">
                <a:solidFill>
                  <a:schemeClr val="bg1"/>
                </a:solidFill>
              </a:rPr>
            </a:br>
            <a:r>
              <a:rPr lang="nb-NO" sz="1600" b="1" err="1">
                <a:solidFill>
                  <a:schemeClr val="bg1"/>
                </a:solidFill>
              </a:rPr>
              <a:t>Vestland</a:t>
            </a:r>
            <a:r>
              <a:rPr lang="nb-NO" sz="1600" b="1">
                <a:solidFill>
                  <a:schemeClr val="bg1"/>
                </a:solidFill>
              </a:rPr>
              <a:t> sør</a:t>
            </a:r>
            <a:r>
              <a:rPr lang="nb-NO" sz="1600">
                <a:solidFill>
                  <a:schemeClr val="bg1"/>
                </a:solidFill>
              </a:rPr>
              <a:t> </a:t>
            </a:r>
          </a:p>
          <a:p>
            <a:r>
              <a:rPr lang="nb-NO">
                <a:solidFill>
                  <a:schemeClr val="bg1"/>
                </a:solidFill>
              </a:rPr>
              <a:t>Over 400 000 </a:t>
            </a:r>
            <a:r>
              <a:rPr lang="nb-NO" err="1">
                <a:solidFill>
                  <a:schemeClr val="bg1"/>
                </a:solidFill>
              </a:rPr>
              <a:t>innbyggarar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52FEDBE-64F0-1846-A7FB-ED7F6EA8131C}"/>
              </a:ext>
            </a:extLst>
          </p:cNvPr>
          <p:cNvSpPr txBox="1"/>
          <p:nvPr/>
        </p:nvSpPr>
        <p:spPr>
          <a:xfrm>
            <a:off x="6037558" y="3685197"/>
            <a:ext cx="1638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</a:rPr>
              <a:t>Grenland/</a:t>
            </a:r>
            <a:br>
              <a:rPr lang="nb-NO" sz="1600" b="1">
                <a:solidFill>
                  <a:schemeClr val="bg1"/>
                </a:solidFill>
              </a:rPr>
            </a:br>
            <a:r>
              <a:rPr lang="nb-NO" sz="1600" b="1">
                <a:solidFill>
                  <a:schemeClr val="bg1"/>
                </a:solidFill>
              </a:rPr>
              <a:t>Vestfoldbyene</a:t>
            </a:r>
          </a:p>
          <a:p>
            <a:r>
              <a:rPr lang="nb-NO">
                <a:solidFill>
                  <a:schemeClr val="bg1"/>
                </a:solidFill>
              </a:rPr>
              <a:t>Ca. 400 000 </a:t>
            </a:r>
            <a:r>
              <a:rPr lang="nb-NO" err="1">
                <a:solidFill>
                  <a:schemeClr val="bg1"/>
                </a:solidFill>
              </a:rPr>
              <a:t>innbyggarar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AC5A8DA-0238-2B48-BA0E-1E5F661870B5}"/>
              </a:ext>
            </a:extLst>
          </p:cNvPr>
          <p:cNvSpPr txBox="1"/>
          <p:nvPr/>
        </p:nvSpPr>
        <p:spPr>
          <a:xfrm>
            <a:off x="5971904" y="1263938"/>
            <a:ext cx="1434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>
                <a:solidFill>
                  <a:schemeClr val="bg1"/>
                </a:solidFill>
              </a:rPr>
              <a:t>Oslo/Viken</a:t>
            </a:r>
          </a:p>
          <a:p>
            <a:r>
              <a:rPr lang="nb-NO">
                <a:solidFill>
                  <a:schemeClr val="bg1"/>
                </a:solidFill>
              </a:rPr>
              <a:t>Over 1 900 000</a:t>
            </a:r>
          </a:p>
          <a:p>
            <a:r>
              <a:rPr lang="nb-NO" err="1">
                <a:solidFill>
                  <a:schemeClr val="bg1"/>
                </a:solidFill>
              </a:rPr>
              <a:t>innbyggarar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E4F9D92-23E5-AD4B-AA97-EE9D76094E1C}"/>
              </a:ext>
            </a:extLst>
          </p:cNvPr>
          <p:cNvSpPr txBox="1"/>
          <p:nvPr/>
        </p:nvSpPr>
        <p:spPr>
          <a:xfrm>
            <a:off x="1042738" y="3918278"/>
            <a:ext cx="2338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>
                <a:solidFill>
                  <a:schemeClr val="bg1"/>
                </a:solidFill>
              </a:rPr>
              <a:t>Stavanger/Haugesund</a:t>
            </a:r>
          </a:p>
          <a:p>
            <a:r>
              <a:rPr lang="nb-NO">
                <a:solidFill>
                  <a:schemeClr val="bg1"/>
                </a:solidFill>
              </a:rPr>
              <a:t>Over 350 000</a:t>
            </a:r>
          </a:p>
          <a:p>
            <a:r>
              <a:rPr lang="nb-NO" err="1">
                <a:solidFill>
                  <a:schemeClr val="bg1"/>
                </a:solidFill>
              </a:rPr>
              <a:t>innbyggare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706B9AF-E1A8-1243-AF1A-99D88B855CD9}"/>
              </a:ext>
            </a:extLst>
          </p:cNvPr>
          <p:cNvSpPr txBox="1"/>
          <p:nvPr/>
        </p:nvSpPr>
        <p:spPr>
          <a:xfrm>
            <a:off x="0" y="4797112"/>
            <a:ext cx="1737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Kilde: SSB/SNL</a:t>
            </a:r>
          </a:p>
        </p:txBody>
      </p:sp>
    </p:spTree>
    <p:extLst>
      <p:ext uri="{BB962C8B-B14F-4D97-AF65-F5344CB8AC3E}">
        <p14:creationId xmlns:p14="http://schemas.microsoft.com/office/powerpoint/2010/main" val="10914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954077F-FB37-0F4C-BA13-B1325AD7F9BB}"/>
              </a:ext>
            </a:extLst>
          </p:cNvPr>
          <p:cNvSpPr txBox="1"/>
          <p:nvPr/>
        </p:nvSpPr>
        <p:spPr>
          <a:xfrm>
            <a:off x="1941569" y="798140"/>
            <a:ext cx="702511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endParaRPr lang="nb-NO" sz="2000" b="1">
              <a:ea typeface="+mn-ea"/>
            </a:endParaRPr>
          </a:p>
          <a:p>
            <a:pPr defTabSz="914378">
              <a:defRPr/>
            </a:pPr>
            <a:endParaRPr lang="nb-NO" sz="2000" b="1">
              <a:ea typeface="+mn-ea"/>
            </a:endParaRPr>
          </a:p>
          <a:p>
            <a:pPr defTabSz="914378">
              <a:defRPr/>
            </a:pPr>
            <a:r>
              <a:rPr lang="nb-NO" sz="4800">
                <a:ea typeface="+mn-ea"/>
              </a:rPr>
              <a:t>E-134 Haukeli - prioritert </a:t>
            </a:r>
            <a:r>
              <a:rPr lang="nb-NO" sz="4800" err="1">
                <a:ea typeface="+mn-ea"/>
              </a:rPr>
              <a:t>høgast</a:t>
            </a:r>
            <a:r>
              <a:rPr lang="nb-NO" sz="4800">
                <a:ea typeface="+mn-ea"/>
              </a:rPr>
              <a:t> av Statens Vegvesen i 2015 </a:t>
            </a:r>
          </a:p>
          <a:p>
            <a:pPr marL="457189" indent="-457189" defTabSz="914378">
              <a:buFontTx/>
              <a:buChar char="-"/>
              <a:defRPr/>
            </a:pPr>
            <a:r>
              <a:rPr lang="nb-NO" sz="2800">
                <a:ea typeface="+mn-ea"/>
              </a:rPr>
              <a:t>Aust-vest utgreiinga</a:t>
            </a:r>
            <a:endParaRPr lang="nb-NO">
              <a:ea typeface="+mn-ea"/>
            </a:endParaRPr>
          </a:p>
          <a:p>
            <a:pPr marL="342892" indent="-342892" defTabSz="914378">
              <a:buFont typeface="Arial"/>
              <a:buAutoNum type="arabicPeriod"/>
              <a:defRPr/>
            </a:pPr>
            <a:endParaRPr lang="nb-NO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584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030ABD-5210-5B41-B1AB-190513B9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428" y="0"/>
            <a:ext cx="4170218" cy="988314"/>
          </a:xfrm>
        </p:spPr>
        <p:txBody>
          <a:bodyPr/>
          <a:lstStyle/>
          <a:p>
            <a:pPr algn="ctr"/>
            <a:r>
              <a:rPr lang="nb-NO" sz="3200"/>
              <a:t>Det nasjonale perspektivet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DBB7D1C0-0813-934D-B42E-97FD9C80AA58}"/>
              </a:ext>
            </a:extLst>
          </p:cNvPr>
          <p:cNvGrpSpPr/>
          <p:nvPr/>
        </p:nvGrpSpPr>
        <p:grpSpPr>
          <a:xfrm>
            <a:off x="-1" y="-1"/>
            <a:ext cx="4302277" cy="5264727"/>
            <a:chOff x="1044966" y="725142"/>
            <a:chExt cx="2888676" cy="3975676"/>
          </a:xfrm>
        </p:grpSpPr>
        <p:pic>
          <p:nvPicPr>
            <p:cNvPr id="4" name="Google Shape;189;p21">
              <a:extLst>
                <a:ext uri="{FF2B5EF4-FFF2-40B4-BE49-F238E27FC236}">
                  <a16:creationId xmlns:a16="http://schemas.microsoft.com/office/drawing/2014/main" id="{B330BE5F-2458-9B4C-A5BB-8068BD0106A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44966" y="725142"/>
              <a:ext cx="2888676" cy="3975676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5" name="Google Shape;190;p21">
              <a:extLst>
                <a:ext uri="{FF2B5EF4-FFF2-40B4-BE49-F238E27FC236}">
                  <a16:creationId xmlns:a16="http://schemas.microsoft.com/office/drawing/2014/main" id="{070898AF-5D49-A642-9984-3379C7E65FAE}"/>
                </a:ext>
              </a:extLst>
            </p:cNvPr>
            <p:cNvGrpSpPr/>
            <p:nvPr/>
          </p:nvGrpSpPr>
          <p:grpSpPr>
            <a:xfrm>
              <a:off x="1452159" y="1232337"/>
              <a:ext cx="2138002" cy="2887776"/>
              <a:chOff x="916741" y="1027815"/>
              <a:chExt cx="3509524" cy="4740275"/>
            </a:xfrm>
          </p:grpSpPr>
          <p:sp>
            <p:nvSpPr>
              <p:cNvPr id="9" name="Google Shape;191;p21">
                <a:extLst>
                  <a:ext uri="{FF2B5EF4-FFF2-40B4-BE49-F238E27FC236}">
                    <a16:creationId xmlns:a16="http://schemas.microsoft.com/office/drawing/2014/main" id="{B9AD4BC1-6C5A-DB41-B31E-5991DCA6ABC1}"/>
                  </a:ext>
                </a:extLst>
              </p:cNvPr>
              <p:cNvSpPr/>
              <p:nvPr/>
            </p:nvSpPr>
            <p:spPr>
              <a:xfrm>
                <a:off x="1151253" y="2859790"/>
                <a:ext cx="3275012" cy="1481138"/>
              </a:xfrm>
              <a:custGeom>
                <a:avLst/>
                <a:gdLst/>
                <a:ahLst/>
                <a:cxnLst/>
                <a:rect l="l" t="t" r="r" b="b"/>
                <a:pathLst>
                  <a:path w="3276600" h="1481228" extrusionOk="0">
                    <a:moveTo>
                      <a:pt x="0" y="820685"/>
                    </a:moveTo>
                    <a:cubicBezTo>
                      <a:pt x="32173" y="815605"/>
                      <a:pt x="93133" y="841005"/>
                      <a:pt x="111760" y="835925"/>
                    </a:cubicBezTo>
                    <a:cubicBezTo>
                      <a:pt x="130387" y="830845"/>
                      <a:pt x="103293" y="797825"/>
                      <a:pt x="111760" y="790205"/>
                    </a:cubicBezTo>
                    <a:cubicBezTo>
                      <a:pt x="120227" y="782585"/>
                      <a:pt x="153247" y="808832"/>
                      <a:pt x="162560" y="790205"/>
                    </a:cubicBezTo>
                    <a:cubicBezTo>
                      <a:pt x="171873" y="771578"/>
                      <a:pt x="155479" y="709079"/>
                      <a:pt x="167640" y="678445"/>
                    </a:cubicBezTo>
                    <a:cubicBezTo>
                      <a:pt x="179801" y="647811"/>
                      <a:pt x="208434" y="629261"/>
                      <a:pt x="235527" y="606401"/>
                    </a:cubicBezTo>
                    <a:cubicBezTo>
                      <a:pt x="262620" y="583541"/>
                      <a:pt x="293255" y="550444"/>
                      <a:pt x="330200" y="541285"/>
                    </a:cubicBezTo>
                    <a:cubicBezTo>
                      <a:pt x="367145" y="532126"/>
                      <a:pt x="422487" y="546365"/>
                      <a:pt x="457200" y="551445"/>
                    </a:cubicBezTo>
                    <a:cubicBezTo>
                      <a:pt x="491913" y="556525"/>
                      <a:pt x="519007" y="564992"/>
                      <a:pt x="538480" y="571765"/>
                    </a:cubicBezTo>
                    <a:cubicBezTo>
                      <a:pt x="557953" y="578538"/>
                      <a:pt x="562187" y="598858"/>
                      <a:pt x="574040" y="592085"/>
                    </a:cubicBezTo>
                    <a:cubicBezTo>
                      <a:pt x="585893" y="585312"/>
                      <a:pt x="598593" y="558218"/>
                      <a:pt x="609600" y="531125"/>
                    </a:cubicBezTo>
                    <a:cubicBezTo>
                      <a:pt x="620607" y="504032"/>
                      <a:pt x="635000" y="460005"/>
                      <a:pt x="640080" y="429525"/>
                    </a:cubicBezTo>
                    <a:cubicBezTo>
                      <a:pt x="645160" y="399045"/>
                      <a:pt x="635000" y="359252"/>
                      <a:pt x="640080" y="348245"/>
                    </a:cubicBezTo>
                    <a:cubicBezTo>
                      <a:pt x="645160" y="337238"/>
                      <a:pt x="651933" y="363485"/>
                      <a:pt x="670560" y="363485"/>
                    </a:cubicBezTo>
                    <a:cubicBezTo>
                      <a:pt x="689187" y="363485"/>
                      <a:pt x="734907" y="360945"/>
                      <a:pt x="751840" y="348245"/>
                    </a:cubicBezTo>
                    <a:cubicBezTo>
                      <a:pt x="768773" y="335545"/>
                      <a:pt x="754380" y="302525"/>
                      <a:pt x="772160" y="287285"/>
                    </a:cubicBezTo>
                    <a:cubicBezTo>
                      <a:pt x="789940" y="272045"/>
                      <a:pt x="809413" y="267812"/>
                      <a:pt x="858520" y="256805"/>
                    </a:cubicBezTo>
                    <a:cubicBezTo>
                      <a:pt x="907627" y="245798"/>
                      <a:pt x="1012613" y="239872"/>
                      <a:pt x="1066800" y="221245"/>
                    </a:cubicBezTo>
                    <a:cubicBezTo>
                      <a:pt x="1120987" y="202618"/>
                      <a:pt x="1148927" y="178912"/>
                      <a:pt x="1183640" y="145045"/>
                    </a:cubicBezTo>
                    <a:cubicBezTo>
                      <a:pt x="1218353" y="111178"/>
                      <a:pt x="1247140" y="33285"/>
                      <a:pt x="1275080" y="18045"/>
                    </a:cubicBezTo>
                    <a:cubicBezTo>
                      <a:pt x="1303020" y="2805"/>
                      <a:pt x="1333500" y="51065"/>
                      <a:pt x="1351280" y="53605"/>
                    </a:cubicBezTo>
                    <a:cubicBezTo>
                      <a:pt x="1369060" y="56145"/>
                      <a:pt x="1365674" y="36672"/>
                      <a:pt x="1381760" y="33285"/>
                    </a:cubicBezTo>
                    <a:cubicBezTo>
                      <a:pt x="1397846" y="29898"/>
                      <a:pt x="1431713" y="35825"/>
                      <a:pt x="1447800" y="33285"/>
                    </a:cubicBezTo>
                    <a:cubicBezTo>
                      <a:pt x="1463887" y="30745"/>
                      <a:pt x="1462193" y="23125"/>
                      <a:pt x="1478280" y="18045"/>
                    </a:cubicBezTo>
                    <a:cubicBezTo>
                      <a:pt x="1494367" y="12965"/>
                      <a:pt x="1519767" y="-7355"/>
                      <a:pt x="1544320" y="2805"/>
                    </a:cubicBezTo>
                    <a:cubicBezTo>
                      <a:pt x="1568873" y="12965"/>
                      <a:pt x="1605280" y="62072"/>
                      <a:pt x="1625600" y="79005"/>
                    </a:cubicBezTo>
                    <a:cubicBezTo>
                      <a:pt x="1645920" y="95938"/>
                      <a:pt x="1655233" y="90012"/>
                      <a:pt x="1666240" y="104405"/>
                    </a:cubicBezTo>
                    <a:cubicBezTo>
                      <a:pt x="1677247" y="118798"/>
                      <a:pt x="1681480" y="142505"/>
                      <a:pt x="1691640" y="165365"/>
                    </a:cubicBezTo>
                    <a:cubicBezTo>
                      <a:pt x="1701800" y="188225"/>
                      <a:pt x="1713653" y="231405"/>
                      <a:pt x="1727200" y="241565"/>
                    </a:cubicBezTo>
                    <a:cubicBezTo>
                      <a:pt x="1740747" y="251725"/>
                      <a:pt x="1760220" y="222092"/>
                      <a:pt x="1772920" y="226325"/>
                    </a:cubicBezTo>
                    <a:cubicBezTo>
                      <a:pt x="1785620" y="230558"/>
                      <a:pt x="1785620" y="260192"/>
                      <a:pt x="1803400" y="266965"/>
                    </a:cubicBezTo>
                    <a:cubicBezTo>
                      <a:pt x="1821180" y="273738"/>
                      <a:pt x="1855047" y="266118"/>
                      <a:pt x="1879600" y="266965"/>
                    </a:cubicBezTo>
                    <a:cubicBezTo>
                      <a:pt x="1904153" y="267812"/>
                      <a:pt x="1929553" y="256805"/>
                      <a:pt x="1950720" y="272045"/>
                    </a:cubicBezTo>
                    <a:cubicBezTo>
                      <a:pt x="1971887" y="287285"/>
                      <a:pt x="1971887" y="327925"/>
                      <a:pt x="2006600" y="358405"/>
                    </a:cubicBezTo>
                    <a:cubicBezTo>
                      <a:pt x="2041313" y="388885"/>
                      <a:pt x="2119207" y="414285"/>
                      <a:pt x="2159000" y="454925"/>
                    </a:cubicBezTo>
                    <a:cubicBezTo>
                      <a:pt x="2198793" y="495565"/>
                      <a:pt x="2220807" y="558218"/>
                      <a:pt x="2245360" y="602245"/>
                    </a:cubicBezTo>
                    <a:cubicBezTo>
                      <a:pt x="2269913" y="646272"/>
                      <a:pt x="2285153" y="686065"/>
                      <a:pt x="2306320" y="719085"/>
                    </a:cubicBezTo>
                    <a:cubicBezTo>
                      <a:pt x="2327487" y="752105"/>
                      <a:pt x="2346960" y="783432"/>
                      <a:pt x="2372360" y="800365"/>
                    </a:cubicBezTo>
                    <a:cubicBezTo>
                      <a:pt x="2397760" y="817298"/>
                      <a:pt x="2433320" y="808832"/>
                      <a:pt x="2458720" y="820685"/>
                    </a:cubicBezTo>
                    <a:cubicBezTo>
                      <a:pt x="2484120" y="832538"/>
                      <a:pt x="2500207" y="858785"/>
                      <a:pt x="2524760" y="871485"/>
                    </a:cubicBezTo>
                    <a:cubicBezTo>
                      <a:pt x="2549313" y="884185"/>
                      <a:pt x="2592493" y="878258"/>
                      <a:pt x="2606040" y="896885"/>
                    </a:cubicBezTo>
                    <a:cubicBezTo>
                      <a:pt x="2619587" y="915512"/>
                      <a:pt x="2587413" y="961232"/>
                      <a:pt x="2606040" y="983245"/>
                    </a:cubicBezTo>
                    <a:cubicBezTo>
                      <a:pt x="2624667" y="1005258"/>
                      <a:pt x="2679700" y="1009492"/>
                      <a:pt x="2717800" y="1028965"/>
                    </a:cubicBezTo>
                    <a:cubicBezTo>
                      <a:pt x="2755900" y="1048438"/>
                      <a:pt x="2794847" y="1082305"/>
                      <a:pt x="2834640" y="1100085"/>
                    </a:cubicBezTo>
                    <a:cubicBezTo>
                      <a:pt x="2874433" y="1117865"/>
                      <a:pt x="2928620" y="1114478"/>
                      <a:pt x="2956560" y="1135645"/>
                    </a:cubicBezTo>
                    <a:cubicBezTo>
                      <a:pt x="2984500" y="1156812"/>
                      <a:pt x="2998893" y="1190678"/>
                      <a:pt x="3002280" y="1227085"/>
                    </a:cubicBezTo>
                    <a:cubicBezTo>
                      <a:pt x="3005667" y="1263492"/>
                      <a:pt x="2962487" y="1317678"/>
                      <a:pt x="2976880" y="1354085"/>
                    </a:cubicBezTo>
                    <a:cubicBezTo>
                      <a:pt x="2991273" y="1390492"/>
                      <a:pt x="3059007" y="1424358"/>
                      <a:pt x="3088640" y="1445525"/>
                    </a:cubicBezTo>
                    <a:cubicBezTo>
                      <a:pt x="3118273" y="1466692"/>
                      <a:pt x="3123353" y="1479392"/>
                      <a:pt x="3154680" y="1481085"/>
                    </a:cubicBezTo>
                    <a:cubicBezTo>
                      <a:pt x="3186007" y="1482778"/>
                      <a:pt x="3231303" y="1469231"/>
                      <a:pt x="3276600" y="1455685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92;p21">
                <a:extLst>
                  <a:ext uri="{FF2B5EF4-FFF2-40B4-BE49-F238E27FC236}">
                    <a16:creationId xmlns:a16="http://schemas.microsoft.com/office/drawing/2014/main" id="{2D18D6EB-09FF-524F-8CD6-D41D37E1B5D1}"/>
                  </a:ext>
                </a:extLst>
              </p:cNvPr>
              <p:cNvSpPr/>
              <p:nvPr/>
            </p:nvSpPr>
            <p:spPr>
              <a:xfrm>
                <a:off x="1081533" y="3832928"/>
                <a:ext cx="3214688" cy="930275"/>
              </a:xfrm>
              <a:custGeom>
                <a:avLst/>
                <a:gdLst/>
                <a:ahLst/>
                <a:cxnLst/>
                <a:rect l="l" t="t" r="r" b="b"/>
                <a:pathLst>
                  <a:path w="3216102" h="929187" extrusionOk="0">
                    <a:moveTo>
                      <a:pt x="0" y="0"/>
                    </a:moveTo>
                    <a:cubicBezTo>
                      <a:pt x="22013" y="36830"/>
                      <a:pt x="23245" y="43642"/>
                      <a:pt x="46182" y="55418"/>
                    </a:cubicBezTo>
                    <a:cubicBezTo>
                      <a:pt x="69119" y="67194"/>
                      <a:pt x="109682" y="69811"/>
                      <a:pt x="137622" y="70658"/>
                    </a:cubicBezTo>
                    <a:cubicBezTo>
                      <a:pt x="165562" y="71505"/>
                      <a:pt x="195195" y="60498"/>
                      <a:pt x="213822" y="60498"/>
                    </a:cubicBezTo>
                    <a:cubicBezTo>
                      <a:pt x="232449" y="60498"/>
                      <a:pt x="228215" y="68118"/>
                      <a:pt x="249382" y="70658"/>
                    </a:cubicBezTo>
                    <a:cubicBezTo>
                      <a:pt x="270549" y="73198"/>
                      <a:pt x="316269" y="83358"/>
                      <a:pt x="340822" y="75738"/>
                    </a:cubicBezTo>
                    <a:cubicBezTo>
                      <a:pt x="365375" y="68118"/>
                      <a:pt x="367915" y="28325"/>
                      <a:pt x="396702" y="24938"/>
                    </a:cubicBezTo>
                    <a:cubicBezTo>
                      <a:pt x="425489" y="21551"/>
                      <a:pt x="513542" y="55418"/>
                      <a:pt x="513542" y="55418"/>
                    </a:cubicBezTo>
                    <a:cubicBezTo>
                      <a:pt x="542329" y="63038"/>
                      <a:pt x="559262" y="48645"/>
                      <a:pt x="569422" y="70658"/>
                    </a:cubicBezTo>
                    <a:cubicBezTo>
                      <a:pt x="579582" y="92671"/>
                      <a:pt x="566035" y="160405"/>
                      <a:pt x="574502" y="187498"/>
                    </a:cubicBezTo>
                    <a:cubicBezTo>
                      <a:pt x="582969" y="214591"/>
                      <a:pt x="593129" y="217978"/>
                      <a:pt x="620222" y="233218"/>
                    </a:cubicBezTo>
                    <a:cubicBezTo>
                      <a:pt x="647315" y="248458"/>
                      <a:pt x="718435" y="260311"/>
                      <a:pt x="737062" y="278938"/>
                    </a:cubicBezTo>
                    <a:cubicBezTo>
                      <a:pt x="755689" y="297565"/>
                      <a:pt x="727749" y="311111"/>
                      <a:pt x="731982" y="344978"/>
                    </a:cubicBezTo>
                    <a:cubicBezTo>
                      <a:pt x="736215" y="378845"/>
                      <a:pt x="748915" y="449118"/>
                      <a:pt x="762462" y="482138"/>
                    </a:cubicBezTo>
                    <a:cubicBezTo>
                      <a:pt x="776009" y="515158"/>
                      <a:pt x="786169" y="528705"/>
                      <a:pt x="813262" y="543098"/>
                    </a:cubicBezTo>
                    <a:cubicBezTo>
                      <a:pt x="840355" y="557491"/>
                      <a:pt x="877609" y="564265"/>
                      <a:pt x="925022" y="568498"/>
                    </a:cubicBezTo>
                    <a:cubicBezTo>
                      <a:pt x="972435" y="572731"/>
                      <a:pt x="1047789" y="550718"/>
                      <a:pt x="1097742" y="568498"/>
                    </a:cubicBezTo>
                    <a:cubicBezTo>
                      <a:pt x="1147695" y="586278"/>
                      <a:pt x="1192569" y="655705"/>
                      <a:pt x="1224742" y="675178"/>
                    </a:cubicBezTo>
                    <a:cubicBezTo>
                      <a:pt x="1256915" y="694651"/>
                      <a:pt x="1274695" y="676871"/>
                      <a:pt x="1290782" y="685338"/>
                    </a:cubicBezTo>
                    <a:cubicBezTo>
                      <a:pt x="1306869" y="693805"/>
                      <a:pt x="1299249" y="721745"/>
                      <a:pt x="1321262" y="725978"/>
                    </a:cubicBezTo>
                    <a:cubicBezTo>
                      <a:pt x="1343275" y="730211"/>
                      <a:pt x="1388149" y="708198"/>
                      <a:pt x="1422862" y="710738"/>
                    </a:cubicBezTo>
                    <a:cubicBezTo>
                      <a:pt x="1457575" y="713278"/>
                      <a:pt x="1492289" y="726825"/>
                      <a:pt x="1529542" y="741218"/>
                    </a:cubicBezTo>
                    <a:cubicBezTo>
                      <a:pt x="1566795" y="755611"/>
                      <a:pt x="1596429" y="785245"/>
                      <a:pt x="1646382" y="797098"/>
                    </a:cubicBezTo>
                    <a:cubicBezTo>
                      <a:pt x="1696335" y="808951"/>
                      <a:pt x="1773382" y="797945"/>
                      <a:pt x="1829262" y="812338"/>
                    </a:cubicBezTo>
                    <a:cubicBezTo>
                      <a:pt x="1885142" y="826731"/>
                      <a:pt x="1924089" y="877531"/>
                      <a:pt x="1981662" y="883458"/>
                    </a:cubicBezTo>
                    <a:cubicBezTo>
                      <a:pt x="2039235" y="889385"/>
                      <a:pt x="2129829" y="851285"/>
                      <a:pt x="2174702" y="847898"/>
                    </a:cubicBezTo>
                    <a:cubicBezTo>
                      <a:pt x="2219575" y="844511"/>
                      <a:pt x="2209415" y="849591"/>
                      <a:pt x="2250902" y="863138"/>
                    </a:cubicBezTo>
                    <a:cubicBezTo>
                      <a:pt x="2292389" y="876685"/>
                      <a:pt x="2372822" y="930025"/>
                      <a:pt x="2423622" y="929178"/>
                    </a:cubicBezTo>
                    <a:cubicBezTo>
                      <a:pt x="2474422" y="928331"/>
                      <a:pt x="2516755" y="871605"/>
                      <a:pt x="2555702" y="858058"/>
                    </a:cubicBezTo>
                    <a:cubicBezTo>
                      <a:pt x="2594649" y="844511"/>
                      <a:pt x="2626822" y="864831"/>
                      <a:pt x="2657302" y="847898"/>
                    </a:cubicBezTo>
                    <a:cubicBezTo>
                      <a:pt x="2687782" y="830965"/>
                      <a:pt x="2709795" y="785245"/>
                      <a:pt x="2738582" y="756458"/>
                    </a:cubicBezTo>
                    <a:cubicBezTo>
                      <a:pt x="2767369" y="727671"/>
                      <a:pt x="2783455" y="684491"/>
                      <a:pt x="2830022" y="675178"/>
                    </a:cubicBezTo>
                    <a:cubicBezTo>
                      <a:pt x="2876589" y="665865"/>
                      <a:pt x="2979035" y="707351"/>
                      <a:pt x="3017982" y="700578"/>
                    </a:cubicBezTo>
                    <a:cubicBezTo>
                      <a:pt x="3056929" y="693805"/>
                      <a:pt x="3037455" y="649778"/>
                      <a:pt x="3063702" y="634538"/>
                    </a:cubicBezTo>
                    <a:cubicBezTo>
                      <a:pt x="3089949" y="619298"/>
                      <a:pt x="3150062" y="631151"/>
                      <a:pt x="3175462" y="609138"/>
                    </a:cubicBezTo>
                    <a:cubicBezTo>
                      <a:pt x="3200862" y="587125"/>
                      <a:pt x="3216102" y="502458"/>
                      <a:pt x="3216102" y="502458"/>
                    </a:cubicBezTo>
                    <a:lnTo>
                      <a:pt x="3216102" y="502458"/>
                    </a:lnTo>
                    <a:lnTo>
                      <a:pt x="3216102" y="522778"/>
                    </a:ln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93;p21">
                <a:extLst>
                  <a:ext uri="{FF2B5EF4-FFF2-40B4-BE49-F238E27FC236}">
                    <a16:creationId xmlns:a16="http://schemas.microsoft.com/office/drawing/2014/main" id="{57AE1FE7-92D9-4945-BE18-2002C9492661}"/>
                  </a:ext>
                </a:extLst>
              </p:cNvPr>
              <p:cNvSpPr/>
              <p:nvPr/>
            </p:nvSpPr>
            <p:spPr>
              <a:xfrm>
                <a:off x="1037083" y="4304415"/>
                <a:ext cx="80645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807720" h="640080" extrusionOk="0">
                    <a:moveTo>
                      <a:pt x="0" y="640080"/>
                    </a:moveTo>
                    <a:cubicBezTo>
                      <a:pt x="35983" y="638386"/>
                      <a:pt x="71967" y="636693"/>
                      <a:pt x="96520" y="619760"/>
                    </a:cubicBezTo>
                    <a:cubicBezTo>
                      <a:pt x="121073" y="602827"/>
                      <a:pt x="121920" y="562187"/>
                      <a:pt x="147320" y="538480"/>
                    </a:cubicBezTo>
                    <a:cubicBezTo>
                      <a:pt x="172720" y="514773"/>
                      <a:pt x="225213" y="500380"/>
                      <a:pt x="248920" y="477520"/>
                    </a:cubicBezTo>
                    <a:cubicBezTo>
                      <a:pt x="272627" y="454660"/>
                      <a:pt x="273473" y="416560"/>
                      <a:pt x="289560" y="401320"/>
                    </a:cubicBezTo>
                    <a:cubicBezTo>
                      <a:pt x="305647" y="386080"/>
                      <a:pt x="325120" y="397087"/>
                      <a:pt x="345440" y="386080"/>
                    </a:cubicBezTo>
                    <a:cubicBezTo>
                      <a:pt x="365760" y="375073"/>
                      <a:pt x="395393" y="345440"/>
                      <a:pt x="411480" y="335280"/>
                    </a:cubicBezTo>
                    <a:cubicBezTo>
                      <a:pt x="427567" y="325120"/>
                      <a:pt x="434340" y="335280"/>
                      <a:pt x="441960" y="325120"/>
                    </a:cubicBezTo>
                    <a:cubicBezTo>
                      <a:pt x="449580" y="314960"/>
                      <a:pt x="444500" y="287020"/>
                      <a:pt x="457200" y="274320"/>
                    </a:cubicBezTo>
                    <a:cubicBezTo>
                      <a:pt x="469900" y="261620"/>
                      <a:pt x="500380" y="268393"/>
                      <a:pt x="518160" y="248920"/>
                    </a:cubicBezTo>
                    <a:cubicBezTo>
                      <a:pt x="535940" y="229447"/>
                      <a:pt x="542713" y="182033"/>
                      <a:pt x="563880" y="157480"/>
                    </a:cubicBezTo>
                    <a:cubicBezTo>
                      <a:pt x="585047" y="132927"/>
                      <a:pt x="624840" y="118533"/>
                      <a:pt x="645160" y="101600"/>
                    </a:cubicBezTo>
                    <a:cubicBezTo>
                      <a:pt x="665480" y="84667"/>
                      <a:pt x="670560" y="58420"/>
                      <a:pt x="685800" y="55880"/>
                    </a:cubicBezTo>
                    <a:cubicBezTo>
                      <a:pt x="701040" y="53340"/>
                      <a:pt x="727287" y="90593"/>
                      <a:pt x="736600" y="86360"/>
                    </a:cubicBezTo>
                    <a:cubicBezTo>
                      <a:pt x="745913" y="82127"/>
                      <a:pt x="729827" y="44873"/>
                      <a:pt x="741680" y="30480"/>
                    </a:cubicBezTo>
                    <a:cubicBezTo>
                      <a:pt x="753533" y="16087"/>
                      <a:pt x="780626" y="8043"/>
                      <a:pt x="807720" y="0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94;p21">
                <a:extLst>
                  <a:ext uri="{FF2B5EF4-FFF2-40B4-BE49-F238E27FC236}">
                    <a16:creationId xmlns:a16="http://schemas.microsoft.com/office/drawing/2014/main" id="{1C274D21-51C8-6E48-A1FB-0770B46E8B2B}"/>
                  </a:ext>
                </a:extLst>
              </p:cNvPr>
              <p:cNvSpPr/>
              <p:nvPr/>
            </p:nvSpPr>
            <p:spPr>
              <a:xfrm>
                <a:off x="1133921" y="4906078"/>
                <a:ext cx="173037" cy="862012"/>
              </a:xfrm>
              <a:custGeom>
                <a:avLst/>
                <a:gdLst/>
                <a:ahLst/>
                <a:cxnLst/>
                <a:rect l="l" t="t" r="r" b="b"/>
                <a:pathLst>
                  <a:path w="173886" h="861290" extrusionOk="0">
                    <a:moveTo>
                      <a:pt x="122203" y="861290"/>
                    </a:moveTo>
                    <a:cubicBezTo>
                      <a:pt x="147410" y="814185"/>
                      <a:pt x="165230" y="753687"/>
                      <a:pt x="172080" y="719512"/>
                    </a:cubicBezTo>
                    <a:cubicBezTo>
                      <a:pt x="178930" y="685338"/>
                      <a:pt x="164152" y="681643"/>
                      <a:pt x="163305" y="656243"/>
                    </a:cubicBezTo>
                    <a:cubicBezTo>
                      <a:pt x="162458" y="630843"/>
                      <a:pt x="172311" y="588740"/>
                      <a:pt x="167000" y="567112"/>
                    </a:cubicBezTo>
                    <a:cubicBezTo>
                      <a:pt x="161689" y="545484"/>
                      <a:pt x="133133" y="549332"/>
                      <a:pt x="131440" y="526472"/>
                    </a:cubicBezTo>
                    <a:cubicBezTo>
                      <a:pt x="129747" y="503612"/>
                      <a:pt x="165307" y="458739"/>
                      <a:pt x="156840" y="429952"/>
                    </a:cubicBezTo>
                    <a:cubicBezTo>
                      <a:pt x="148373" y="401165"/>
                      <a:pt x="106040" y="373225"/>
                      <a:pt x="80640" y="353752"/>
                    </a:cubicBezTo>
                    <a:cubicBezTo>
                      <a:pt x="55240" y="334279"/>
                      <a:pt x="16293" y="349519"/>
                      <a:pt x="4440" y="313112"/>
                    </a:cubicBezTo>
                    <a:cubicBezTo>
                      <a:pt x="-7413" y="276705"/>
                      <a:pt x="8058" y="187497"/>
                      <a:pt x="9520" y="135312"/>
                    </a:cubicBezTo>
                    <a:cubicBezTo>
                      <a:pt x="10982" y="83127"/>
                      <a:pt x="17871" y="38100"/>
                      <a:pt x="13215" y="0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95;p21">
                <a:extLst>
                  <a:ext uri="{FF2B5EF4-FFF2-40B4-BE49-F238E27FC236}">
                    <a16:creationId xmlns:a16="http://schemas.microsoft.com/office/drawing/2014/main" id="{C3C3E91A-A01F-FB4F-90E7-18A6F0810869}"/>
                  </a:ext>
                </a:extLst>
              </p:cNvPr>
              <p:cNvSpPr/>
              <p:nvPr/>
            </p:nvSpPr>
            <p:spPr>
              <a:xfrm>
                <a:off x="1449833" y="1027815"/>
                <a:ext cx="971550" cy="1839913"/>
              </a:xfrm>
              <a:custGeom>
                <a:avLst/>
                <a:gdLst/>
                <a:ahLst/>
                <a:cxnLst/>
                <a:rect l="l" t="t" r="r" b="b"/>
                <a:pathLst>
                  <a:path w="971453" h="1838960" extrusionOk="0">
                    <a:moveTo>
                      <a:pt x="968521" y="1838960"/>
                    </a:moveTo>
                    <a:cubicBezTo>
                      <a:pt x="971061" y="1819486"/>
                      <a:pt x="973601" y="1800013"/>
                      <a:pt x="968521" y="1788160"/>
                    </a:cubicBezTo>
                    <a:cubicBezTo>
                      <a:pt x="963441" y="1776307"/>
                      <a:pt x="950741" y="1778000"/>
                      <a:pt x="938041" y="1767840"/>
                    </a:cubicBezTo>
                    <a:cubicBezTo>
                      <a:pt x="925341" y="1757680"/>
                      <a:pt x="907561" y="1737360"/>
                      <a:pt x="892321" y="1727200"/>
                    </a:cubicBezTo>
                    <a:cubicBezTo>
                      <a:pt x="877081" y="1717040"/>
                      <a:pt x="866921" y="1715347"/>
                      <a:pt x="846601" y="1706880"/>
                    </a:cubicBezTo>
                    <a:cubicBezTo>
                      <a:pt x="826281" y="1698413"/>
                      <a:pt x="791568" y="1686560"/>
                      <a:pt x="770401" y="1676400"/>
                    </a:cubicBezTo>
                    <a:cubicBezTo>
                      <a:pt x="749234" y="1666240"/>
                      <a:pt x="736534" y="1654387"/>
                      <a:pt x="719601" y="1645920"/>
                    </a:cubicBezTo>
                    <a:cubicBezTo>
                      <a:pt x="702668" y="1637453"/>
                      <a:pt x="682348" y="1645920"/>
                      <a:pt x="668801" y="1625600"/>
                    </a:cubicBezTo>
                    <a:cubicBezTo>
                      <a:pt x="655254" y="1605280"/>
                      <a:pt x="647634" y="1543473"/>
                      <a:pt x="638321" y="1524000"/>
                    </a:cubicBezTo>
                    <a:cubicBezTo>
                      <a:pt x="629008" y="1504527"/>
                      <a:pt x="612921" y="1508760"/>
                      <a:pt x="612921" y="1508760"/>
                    </a:cubicBezTo>
                    <a:cubicBezTo>
                      <a:pt x="590061" y="1495213"/>
                      <a:pt x="522328" y="1475740"/>
                      <a:pt x="501161" y="1442720"/>
                    </a:cubicBezTo>
                    <a:cubicBezTo>
                      <a:pt x="479994" y="1409700"/>
                      <a:pt x="508781" y="1347893"/>
                      <a:pt x="485921" y="1310640"/>
                    </a:cubicBezTo>
                    <a:cubicBezTo>
                      <a:pt x="463061" y="1273387"/>
                      <a:pt x="386861" y="1270000"/>
                      <a:pt x="364001" y="1219200"/>
                    </a:cubicBezTo>
                    <a:cubicBezTo>
                      <a:pt x="341141" y="1168400"/>
                      <a:pt x="340371" y="1073881"/>
                      <a:pt x="348761" y="1005840"/>
                    </a:cubicBezTo>
                    <a:cubicBezTo>
                      <a:pt x="357151" y="937799"/>
                      <a:pt x="408412" y="854979"/>
                      <a:pt x="414339" y="810952"/>
                    </a:cubicBezTo>
                    <a:cubicBezTo>
                      <a:pt x="420266" y="766925"/>
                      <a:pt x="398637" y="759999"/>
                      <a:pt x="384321" y="741680"/>
                    </a:cubicBezTo>
                    <a:cubicBezTo>
                      <a:pt x="370005" y="723361"/>
                      <a:pt x="346221" y="734060"/>
                      <a:pt x="328441" y="701040"/>
                    </a:cubicBezTo>
                    <a:cubicBezTo>
                      <a:pt x="310661" y="668020"/>
                      <a:pt x="308352" y="575502"/>
                      <a:pt x="277641" y="543560"/>
                    </a:cubicBezTo>
                    <a:cubicBezTo>
                      <a:pt x="246930" y="511618"/>
                      <a:pt x="179735" y="527166"/>
                      <a:pt x="144175" y="509386"/>
                    </a:cubicBezTo>
                    <a:cubicBezTo>
                      <a:pt x="108615" y="491606"/>
                      <a:pt x="72517" y="462511"/>
                      <a:pt x="64281" y="436880"/>
                    </a:cubicBezTo>
                    <a:cubicBezTo>
                      <a:pt x="56045" y="411249"/>
                      <a:pt x="98994" y="372149"/>
                      <a:pt x="94761" y="355600"/>
                    </a:cubicBezTo>
                    <a:cubicBezTo>
                      <a:pt x="90528" y="339052"/>
                      <a:pt x="53274" y="352829"/>
                      <a:pt x="38881" y="337589"/>
                    </a:cubicBezTo>
                    <a:cubicBezTo>
                      <a:pt x="24488" y="322349"/>
                      <a:pt x="-17846" y="296718"/>
                      <a:pt x="8401" y="264160"/>
                    </a:cubicBezTo>
                    <a:cubicBezTo>
                      <a:pt x="34648" y="231602"/>
                      <a:pt x="156568" y="186267"/>
                      <a:pt x="196361" y="142240"/>
                    </a:cubicBezTo>
                    <a:cubicBezTo>
                      <a:pt x="236154" y="98213"/>
                      <a:pt x="256474" y="24553"/>
                      <a:pt x="247161" y="0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96;p21">
                <a:extLst>
                  <a:ext uri="{FF2B5EF4-FFF2-40B4-BE49-F238E27FC236}">
                    <a16:creationId xmlns:a16="http://schemas.microsoft.com/office/drawing/2014/main" id="{A1B2BE6B-8644-8844-A571-F80AE1F780C4}"/>
                  </a:ext>
                </a:extLst>
              </p:cNvPr>
              <p:cNvSpPr/>
              <p:nvPr/>
            </p:nvSpPr>
            <p:spPr>
              <a:xfrm>
                <a:off x="4088258" y="4528253"/>
                <a:ext cx="309563" cy="98425"/>
              </a:xfrm>
              <a:custGeom>
                <a:avLst/>
                <a:gdLst/>
                <a:ahLst/>
                <a:cxnLst/>
                <a:rect l="l" t="t" r="r" b="b"/>
                <a:pathLst>
                  <a:path w="309880" h="97222" extrusionOk="0">
                    <a:moveTo>
                      <a:pt x="0" y="5080"/>
                    </a:moveTo>
                    <a:cubicBezTo>
                      <a:pt x="37676" y="0"/>
                      <a:pt x="75353" y="-5080"/>
                      <a:pt x="111760" y="10160"/>
                    </a:cubicBezTo>
                    <a:cubicBezTo>
                      <a:pt x="148167" y="25400"/>
                      <a:pt x="185420" y="88053"/>
                      <a:pt x="218440" y="96520"/>
                    </a:cubicBezTo>
                    <a:cubicBezTo>
                      <a:pt x="251460" y="104987"/>
                      <a:pt x="293793" y="33636"/>
                      <a:pt x="309880" y="60960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97;p21">
                <a:extLst>
                  <a:ext uri="{FF2B5EF4-FFF2-40B4-BE49-F238E27FC236}">
                    <a16:creationId xmlns:a16="http://schemas.microsoft.com/office/drawing/2014/main" id="{F2A70BFD-6578-E64F-97EE-0B3ED70D5383}"/>
                  </a:ext>
                </a:extLst>
              </p:cNvPr>
              <p:cNvSpPr/>
              <p:nvPr/>
            </p:nvSpPr>
            <p:spPr>
              <a:xfrm>
                <a:off x="987871" y="3613853"/>
                <a:ext cx="155575" cy="230187"/>
              </a:xfrm>
              <a:custGeom>
                <a:avLst/>
                <a:gdLst/>
                <a:ahLst/>
                <a:cxnLst/>
                <a:rect l="l" t="t" r="r" b="b"/>
                <a:pathLst>
                  <a:path w="155353" h="231154" extrusionOk="0">
                    <a:moveTo>
                      <a:pt x="149698" y="83693"/>
                    </a:moveTo>
                    <a:cubicBezTo>
                      <a:pt x="142309" y="54598"/>
                      <a:pt x="114600" y="6108"/>
                      <a:pt x="97051" y="566"/>
                    </a:cubicBezTo>
                    <a:cubicBezTo>
                      <a:pt x="79502" y="-4976"/>
                      <a:pt x="52255" y="31508"/>
                      <a:pt x="44404" y="50442"/>
                    </a:cubicBezTo>
                    <a:cubicBezTo>
                      <a:pt x="36553" y="69376"/>
                      <a:pt x="57334" y="98933"/>
                      <a:pt x="49945" y="114173"/>
                    </a:cubicBezTo>
                    <a:cubicBezTo>
                      <a:pt x="42556" y="129413"/>
                      <a:pt x="1454" y="122486"/>
                      <a:pt x="69" y="141882"/>
                    </a:cubicBezTo>
                    <a:cubicBezTo>
                      <a:pt x="-1316" y="161278"/>
                      <a:pt x="18080" y="225009"/>
                      <a:pt x="41633" y="230551"/>
                    </a:cubicBezTo>
                    <a:cubicBezTo>
                      <a:pt x="65186" y="236093"/>
                      <a:pt x="122912" y="202380"/>
                      <a:pt x="141385" y="175133"/>
                    </a:cubicBezTo>
                    <a:cubicBezTo>
                      <a:pt x="159858" y="147886"/>
                      <a:pt x="157087" y="112788"/>
                      <a:pt x="149698" y="83693"/>
                    </a:cubicBezTo>
                    <a:close/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98;p21">
                <a:extLst>
                  <a:ext uri="{FF2B5EF4-FFF2-40B4-BE49-F238E27FC236}">
                    <a16:creationId xmlns:a16="http://schemas.microsoft.com/office/drawing/2014/main" id="{0250C006-7C7F-5A42-B387-A7C0B0125937}"/>
                  </a:ext>
                </a:extLst>
              </p:cNvPr>
              <p:cNvSpPr/>
              <p:nvPr/>
            </p:nvSpPr>
            <p:spPr>
              <a:xfrm>
                <a:off x="916741" y="2183464"/>
                <a:ext cx="893268" cy="205748"/>
              </a:xfrm>
              <a:custGeom>
                <a:avLst/>
                <a:gdLst/>
                <a:ahLst/>
                <a:cxnLst/>
                <a:rect l="l" t="t" r="r" b="b"/>
                <a:pathLst>
                  <a:path w="893268" h="205748" extrusionOk="0">
                    <a:moveTo>
                      <a:pt x="893268" y="52884"/>
                    </a:moveTo>
                    <a:cubicBezTo>
                      <a:pt x="847005" y="18166"/>
                      <a:pt x="773496" y="74382"/>
                      <a:pt x="711225" y="103879"/>
                    </a:cubicBezTo>
                    <a:cubicBezTo>
                      <a:pt x="648954" y="133376"/>
                      <a:pt x="560928" y="215226"/>
                      <a:pt x="490072" y="204844"/>
                    </a:cubicBezTo>
                    <a:cubicBezTo>
                      <a:pt x="419216" y="194462"/>
                      <a:pt x="367768" y="74982"/>
                      <a:pt x="286089" y="41584"/>
                    </a:cubicBezTo>
                    <a:cubicBezTo>
                      <a:pt x="204410" y="8186"/>
                      <a:pt x="61452" y="-8654"/>
                      <a:pt x="0" y="4456"/>
                    </a:cubicBezTo>
                  </a:path>
                </a:pathLst>
              </a:custGeom>
              <a:noFill/>
              <a:ln w="31750" cap="flat" cmpd="sng">
                <a:solidFill>
                  <a:srgbClr val="EF8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200;p21">
              <a:extLst>
                <a:ext uri="{FF2B5EF4-FFF2-40B4-BE49-F238E27FC236}">
                  <a16:creationId xmlns:a16="http://schemas.microsoft.com/office/drawing/2014/main" id="{DD5F7260-A369-CE40-A993-F2A3B6C092B7}"/>
                </a:ext>
              </a:extLst>
            </p:cNvPr>
            <p:cNvSpPr/>
            <p:nvPr/>
          </p:nvSpPr>
          <p:spPr>
            <a:xfrm>
              <a:off x="1311284" y="932613"/>
              <a:ext cx="1252500" cy="31875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201;p21">
              <a:extLst>
                <a:ext uri="{FF2B5EF4-FFF2-40B4-BE49-F238E27FC236}">
                  <a16:creationId xmlns:a16="http://schemas.microsoft.com/office/drawing/2014/main" id="{40A44E53-55AB-F546-B14C-D3BC50EA8619}"/>
                </a:ext>
              </a:extLst>
            </p:cNvPr>
            <p:cNvSpPr/>
            <p:nvPr/>
          </p:nvSpPr>
          <p:spPr>
            <a:xfrm>
              <a:off x="1288077" y="2654472"/>
              <a:ext cx="1222353" cy="1067081"/>
            </a:xfrm>
            <a:custGeom>
              <a:avLst/>
              <a:gdLst/>
              <a:ahLst/>
              <a:cxnLst/>
              <a:rect l="l" t="t" r="r" b="b"/>
              <a:pathLst>
                <a:path w="2003857" h="1749313" extrusionOk="0">
                  <a:moveTo>
                    <a:pt x="133421" y="19751"/>
                  </a:moveTo>
                  <a:cubicBezTo>
                    <a:pt x="325406" y="-75252"/>
                    <a:pt x="896412" y="192934"/>
                    <a:pt x="1208139" y="387887"/>
                  </a:cubicBezTo>
                  <a:cubicBezTo>
                    <a:pt x="1519866" y="582840"/>
                    <a:pt x="2010712" y="1034101"/>
                    <a:pt x="2003785" y="1189470"/>
                  </a:cubicBezTo>
                  <a:cubicBezTo>
                    <a:pt x="1996858" y="1344839"/>
                    <a:pt x="1417936" y="1228065"/>
                    <a:pt x="1166575" y="1320099"/>
                  </a:cubicBezTo>
                  <a:cubicBezTo>
                    <a:pt x="915214" y="1412133"/>
                    <a:pt x="729167" y="1808966"/>
                    <a:pt x="495619" y="1741673"/>
                  </a:cubicBezTo>
                  <a:cubicBezTo>
                    <a:pt x="262071" y="1674380"/>
                    <a:pt x="116598" y="1244889"/>
                    <a:pt x="56232" y="957902"/>
                  </a:cubicBezTo>
                  <a:cubicBezTo>
                    <a:pt x="-4134" y="670915"/>
                    <a:pt x="-58564" y="114754"/>
                    <a:pt x="133421" y="19751"/>
                  </a:cubicBezTo>
                  <a:close/>
                </a:path>
              </a:pathLst>
            </a:cu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02;p21">
              <a:extLst>
                <a:ext uri="{FF2B5EF4-FFF2-40B4-BE49-F238E27FC236}">
                  <a16:creationId xmlns:a16="http://schemas.microsoft.com/office/drawing/2014/main" id="{86CE89AC-D7ED-AF46-B547-DE09C8817018}"/>
                </a:ext>
              </a:extLst>
            </p:cNvPr>
            <p:cNvSpPr/>
            <p:nvPr/>
          </p:nvSpPr>
          <p:spPr>
            <a:xfrm>
              <a:off x="2995820" y="2769555"/>
              <a:ext cx="861287" cy="1341418"/>
            </a:xfrm>
            <a:custGeom>
              <a:avLst/>
              <a:gdLst/>
              <a:ahLst/>
              <a:cxnLst/>
              <a:rect l="l" t="t" r="r" b="b"/>
              <a:pathLst>
                <a:path w="1411946" h="2199046" extrusionOk="0">
                  <a:moveTo>
                    <a:pt x="934556" y="213"/>
                  </a:moveTo>
                  <a:cubicBezTo>
                    <a:pt x="1096852" y="8130"/>
                    <a:pt x="1293785" y="127874"/>
                    <a:pt x="1362068" y="475227"/>
                  </a:cubicBezTo>
                  <a:cubicBezTo>
                    <a:pt x="1430351" y="822580"/>
                    <a:pt x="1432330" y="1882452"/>
                    <a:pt x="1344255" y="2084332"/>
                  </a:cubicBezTo>
                  <a:cubicBezTo>
                    <a:pt x="1256180" y="2286212"/>
                    <a:pt x="1005809" y="1667707"/>
                    <a:pt x="833617" y="1686510"/>
                  </a:cubicBezTo>
                  <a:cubicBezTo>
                    <a:pt x="661425" y="1705313"/>
                    <a:pt x="404465" y="2234602"/>
                    <a:pt x="311103" y="2197149"/>
                  </a:cubicBezTo>
                  <a:cubicBezTo>
                    <a:pt x="217741" y="2159696"/>
                    <a:pt x="-9583" y="1616170"/>
                    <a:pt x="313" y="1325224"/>
                  </a:cubicBezTo>
                  <a:cubicBezTo>
                    <a:pt x="10209" y="1034278"/>
                    <a:pt x="232584" y="648560"/>
                    <a:pt x="388291" y="427725"/>
                  </a:cubicBezTo>
                  <a:cubicBezTo>
                    <a:pt x="543998" y="206890"/>
                    <a:pt x="772260" y="-7704"/>
                    <a:pt x="934556" y="213"/>
                  </a:cubicBez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204;p21">
            <a:extLst>
              <a:ext uri="{FF2B5EF4-FFF2-40B4-BE49-F238E27FC236}">
                <a16:creationId xmlns:a16="http://schemas.microsoft.com/office/drawing/2014/main" id="{D1B99ACD-0407-094C-B0D6-910943C48C56}"/>
              </a:ext>
            </a:extLst>
          </p:cNvPr>
          <p:cNvSpPr txBox="1"/>
          <p:nvPr/>
        </p:nvSpPr>
        <p:spPr>
          <a:xfrm>
            <a:off x="4479428" y="1232474"/>
            <a:ext cx="3948928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det same som Statens vegvesen </a:t>
            </a:r>
            <a:r>
              <a:rPr lang="nb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tilrår</a:t>
            </a:r>
            <a:r>
              <a:rPr lang="no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:</a:t>
            </a:r>
            <a:endParaRPr sz="2000">
              <a:latin typeface="Droid Sans"/>
              <a:ea typeface="Droid Sans"/>
              <a:cs typeface="Droid Sans"/>
              <a:sym typeface="Droid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i="0" u="none" strike="noStrike" cap="none"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257175" marR="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Droid Sans"/>
              <a:buChar char="•"/>
            </a:pPr>
            <a:r>
              <a:rPr lang="no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E134 med Y-forbindelse til Haugesund/Stavanger og til Bergen</a:t>
            </a:r>
            <a:endParaRPr sz="2000">
              <a:latin typeface="Droid Sans"/>
              <a:ea typeface="Droid Sans"/>
              <a:cs typeface="Droid Sans"/>
              <a:sym typeface="Droid Sans"/>
            </a:endParaRPr>
          </a:p>
          <a:p>
            <a:pPr marL="257175" marR="0" lvl="0" indent="-2952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Droid Sans"/>
              <a:buChar char="•"/>
            </a:pPr>
            <a:r>
              <a:rPr lang="no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RV52 med Y-forbindelse via E16 til Bergen nord, og via RV5 </a:t>
            </a:r>
            <a:br>
              <a:rPr lang="nb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r>
              <a:rPr lang="no-NO" sz="2000" i="0" u="none" strike="noStrike" cap="none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til Ålesund og Florø</a:t>
            </a:r>
            <a:endParaRPr sz="2000" i="0" u="none" strike="noStrike" cap="none"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87229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083C21-657E-7F43-9491-7C2C1151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5000 bedrifter – store </a:t>
            </a:r>
            <a:r>
              <a:rPr lang="nb-NO" err="1"/>
              <a:t>moglegheiter</a:t>
            </a:r>
            <a:r>
              <a:rPr lang="nb-NO"/>
              <a:t>! </a:t>
            </a:r>
          </a:p>
        </p:txBody>
      </p:sp>
      <p:grpSp>
        <p:nvGrpSpPr>
          <p:cNvPr id="164" name="Gruppe 163">
            <a:extLst>
              <a:ext uri="{FF2B5EF4-FFF2-40B4-BE49-F238E27FC236}">
                <a16:creationId xmlns:a16="http://schemas.microsoft.com/office/drawing/2014/main" id="{8445D918-8B7E-6241-8417-EB2E8C02A674}"/>
              </a:ext>
            </a:extLst>
          </p:cNvPr>
          <p:cNvGrpSpPr/>
          <p:nvPr/>
        </p:nvGrpSpPr>
        <p:grpSpPr>
          <a:xfrm>
            <a:off x="2046650" y="1125672"/>
            <a:ext cx="6037241" cy="4017828"/>
            <a:chOff x="1073606" y="1651017"/>
            <a:chExt cx="7304088" cy="4860925"/>
          </a:xfrm>
        </p:grpSpPr>
        <p:pic>
          <p:nvPicPr>
            <p:cNvPr id="66" name="Picture 52">
              <a:extLst>
                <a:ext uri="{FF2B5EF4-FFF2-40B4-BE49-F238E27FC236}">
                  <a16:creationId xmlns:a16="http://schemas.microsoft.com/office/drawing/2014/main" id="{821B28D7-9301-8148-97CD-2F9AB88DA0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06" y="1651017"/>
              <a:ext cx="7304088" cy="486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9">
              <a:extLst>
                <a:ext uri="{FF2B5EF4-FFF2-40B4-BE49-F238E27FC236}">
                  <a16:creationId xmlns:a16="http://schemas.microsoft.com/office/drawing/2014/main" id="{7173F4A7-508E-FD47-8EF4-10EE78DB9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42" y="3879230"/>
              <a:ext cx="454025" cy="89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18">
              <a:extLst>
                <a:ext uri="{FF2B5EF4-FFF2-40B4-BE49-F238E27FC236}">
                  <a16:creationId xmlns:a16="http://schemas.microsoft.com/office/drawing/2014/main" id="{BFCE1EFF-0D90-9148-813A-EA606160F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75" y="3769511"/>
              <a:ext cx="363082" cy="104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54">
              <a:extLst>
                <a:ext uri="{FF2B5EF4-FFF2-40B4-BE49-F238E27FC236}">
                  <a16:creationId xmlns:a16="http://schemas.microsoft.com/office/drawing/2014/main" id="{C180DD98-D862-054E-87BA-67FCFDD67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454" y="4753829"/>
              <a:ext cx="460083" cy="81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8">
              <a:extLst>
                <a:ext uri="{FF2B5EF4-FFF2-40B4-BE49-F238E27FC236}">
                  <a16:creationId xmlns:a16="http://schemas.microsoft.com/office/drawing/2014/main" id="{7E5926C7-72C7-8B44-AF17-8A27BCEE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300" y="4419974"/>
              <a:ext cx="215920" cy="20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>
              <a:extLst>
                <a:ext uri="{FF2B5EF4-FFF2-40B4-BE49-F238E27FC236}">
                  <a16:creationId xmlns:a16="http://schemas.microsoft.com/office/drawing/2014/main" id="{7BDE8CF8-D1D2-D745-A72F-D855F4536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138" y="4922838"/>
              <a:ext cx="201612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47">
              <a:extLst>
                <a:ext uri="{FF2B5EF4-FFF2-40B4-BE49-F238E27FC236}">
                  <a16:creationId xmlns:a16="http://schemas.microsoft.com/office/drawing/2014/main" id="{4BF02FFD-F0A8-3B4D-9B34-939527D0B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363" y="3686838"/>
              <a:ext cx="266700" cy="810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61">
              <a:extLst>
                <a:ext uri="{FF2B5EF4-FFF2-40B4-BE49-F238E27FC236}">
                  <a16:creationId xmlns:a16="http://schemas.microsoft.com/office/drawing/2014/main" id="{5B19FE87-9EC3-804E-B519-21041F4C3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988" y="3444875"/>
              <a:ext cx="346075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62">
              <a:extLst>
                <a:ext uri="{FF2B5EF4-FFF2-40B4-BE49-F238E27FC236}">
                  <a16:creationId xmlns:a16="http://schemas.microsoft.com/office/drawing/2014/main" id="{ED0A442D-3D8F-F643-A810-51D713F372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3614738"/>
              <a:ext cx="222250" cy="9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3">
              <a:extLst>
                <a:ext uri="{FF2B5EF4-FFF2-40B4-BE49-F238E27FC236}">
                  <a16:creationId xmlns:a16="http://schemas.microsoft.com/office/drawing/2014/main" id="{4EAAE317-6220-5845-B9F3-CE637AD69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638" y="3884613"/>
              <a:ext cx="180181" cy="175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4">
              <a:extLst>
                <a:ext uri="{FF2B5EF4-FFF2-40B4-BE49-F238E27FC236}">
                  <a16:creationId xmlns:a16="http://schemas.microsoft.com/office/drawing/2014/main" id="{62BB2928-7333-654F-BF3E-D345EDA0A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346" y="3493294"/>
              <a:ext cx="328895" cy="77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57">
              <a:extLst>
                <a:ext uri="{FF2B5EF4-FFF2-40B4-BE49-F238E27FC236}">
                  <a16:creationId xmlns:a16="http://schemas.microsoft.com/office/drawing/2014/main" id="{A552C47C-C1EC-8444-A4BB-E7932358E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413" y="4845050"/>
              <a:ext cx="368300" cy="11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59">
              <a:extLst>
                <a:ext uri="{FF2B5EF4-FFF2-40B4-BE49-F238E27FC236}">
                  <a16:creationId xmlns:a16="http://schemas.microsoft.com/office/drawing/2014/main" id="{893B1B08-5B33-4F4D-8DC5-936353CBD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88" y="4654550"/>
              <a:ext cx="479425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7">
              <a:extLst>
                <a:ext uri="{FF2B5EF4-FFF2-40B4-BE49-F238E27FC236}">
                  <a16:creationId xmlns:a16="http://schemas.microsoft.com/office/drawing/2014/main" id="{CDD41E4D-0247-4A46-9758-5F4A31097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4953000"/>
              <a:ext cx="384175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68">
              <a:extLst>
                <a:ext uri="{FF2B5EF4-FFF2-40B4-BE49-F238E27FC236}">
                  <a16:creationId xmlns:a16="http://schemas.microsoft.com/office/drawing/2014/main" id="{F5F81CDF-C6B9-B94E-9C96-91FC5E921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637" y="4606489"/>
              <a:ext cx="192206" cy="188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69">
              <a:extLst>
                <a:ext uri="{FF2B5EF4-FFF2-40B4-BE49-F238E27FC236}">
                  <a16:creationId xmlns:a16="http://schemas.microsoft.com/office/drawing/2014/main" id="{90767E6B-6B1D-F143-923E-A69A6933D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3656013"/>
              <a:ext cx="454025" cy="8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35">
              <a:extLst>
                <a:ext uri="{FF2B5EF4-FFF2-40B4-BE49-F238E27FC236}">
                  <a16:creationId xmlns:a16="http://schemas.microsoft.com/office/drawing/2014/main" id="{E324E022-0A85-234F-BFA1-F9878C66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4112" y="3271973"/>
              <a:ext cx="341313" cy="106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51">
              <a:extLst>
                <a:ext uri="{FF2B5EF4-FFF2-40B4-BE49-F238E27FC236}">
                  <a16:creationId xmlns:a16="http://schemas.microsoft.com/office/drawing/2014/main" id="{0E4604DB-F136-1D47-BD95-5C7892D1F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1138" y="6319838"/>
              <a:ext cx="307975" cy="14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9">
              <a:extLst>
                <a:ext uri="{FF2B5EF4-FFF2-40B4-BE49-F238E27FC236}">
                  <a16:creationId xmlns:a16="http://schemas.microsoft.com/office/drawing/2014/main" id="{FA89672B-C605-BE46-8339-16E448A58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075" y="3792140"/>
              <a:ext cx="122084" cy="138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48">
              <a:extLst>
                <a:ext uri="{FF2B5EF4-FFF2-40B4-BE49-F238E27FC236}">
                  <a16:creationId xmlns:a16="http://schemas.microsoft.com/office/drawing/2014/main" id="{7DDE505D-5D5C-DA4B-AE88-BD6035A5E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5122863"/>
              <a:ext cx="287338" cy="84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70">
              <a:extLst>
                <a:ext uri="{FF2B5EF4-FFF2-40B4-BE49-F238E27FC236}">
                  <a16:creationId xmlns:a16="http://schemas.microsoft.com/office/drawing/2014/main" id="{FE8302BA-D8A1-D44C-8FBC-D489B8B42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5125" y="4637088"/>
              <a:ext cx="222250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1">
              <a:extLst>
                <a:ext uri="{FF2B5EF4-FFF2-40B4-BE49-F238E27FC236}">
                  <a16:creationId xmlns:a16="http://schemas.microsoft.com/office/drawing/2014/main" id="{CEDD850F-B4F4-4747-84A9-311CDC257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863" y="3527425"/>
              <a:ext cx="258762" cy="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73">
              <a:extLst>
                <a:ext uri="{FF2B5EF4-FFF2-40B4-BE49-F238E27FC236}">
                  <a16:creationId xmlns:a16="http://schemas.microsoft.com/office/drawing/2014/main" id="{C03C64BF-2EE1-ED45-B0F5-E38EC034C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725863"/>
              <a:ext cx="184150" cy="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74">
              <a:extLst>
                <a:ext uri="{FF2B5EF4-FFF2-40B4-BE49-F238E27FC236}">
                  <a16:creationId xmlns:a16="http://schemas.microsoft.com/office/drawing/2014/main" id="{ACE5CBEB-BBEA-2F41-A1BD-C3EA79127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75" y="3814763"/>
              <a:ext cx="355600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8">
              <a:extLst>
                <a:ext uri="{FF2B5EF4-FFF2-40B4-BE49-F238E27FC236}">
                  <a16:creationId xmlns:a16="http://schemas.microsoft.com/office/drawing/2014/main" id="{1DEED6AF-7A17-4148-915B-778F88A6F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2425" y="5383433"/>
              <a:ext cx="242888" cy="147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65">
              <a:extLst>
                <a:ext uri="{FF2B5EF4-FFF2-40B4-BE49-F238E27FC236}">
                  <a16:creationId xmlns:a16="http://schemas.microsoft.com/office/drawing/2014/main" id="{777797CE-4253-D84F-BCAB-8D5AE90EF0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8" y="5740771"/>
              <a:ext cx="735011" cy="14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EA7FE1A8-A9EE-EA42-ADF3-CA6920321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650" y="5356225"/>
              <a:ext cx="7286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83AD67CE-2AE8-5E4E-99CE-6D8565F52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8" y="4773613"/>
              <a:ext cx="517525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4">
              <a:extLst>
                <a:ext uri="{FF2B5EF4-FFF2-40B4-BE49-F238E27FC236}">
                  <a16:creationId xmlns:a16="http://schemas.microsoft.com/office/drawing/2014/main" id="{89C86777-E6E4-9441-8DFF-8406262AB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448" y="4036217"/>
              <a:ext cx="114514" cy="9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58">
              <a:extLst>
                <a:ext uri="{FF2B5EF4-FFF2-40B4-BE49-F238E27FC236}">
                  <a16:creationId xmlns:a16="http://schemas.microsoft.com/office/drawing/2014/main" id="{F09499C1-9909-B74C-8A3D-8FDAA49A76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124" y="5359584"/>
              <a:ext cx="219204" cy="207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4">
              <a:extLst>
                <a:ext uri="{FF2B5EF4-FFF2-40B4-BE49-F238E27FC236}">
                  <a16:creationId xmlns:a16="http://schemas.microsoft.com/office/drawing/2014/main" id="{522E8C50-C20B-8243-AA98-66DB52949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7263" y="4845050"/>
              <a:ext cx="1920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51">
              <a:extLst>
                <a:ext uri="{FF2B5EF4-FFF2-40B4-BE49-F238E27FC236}">
                  <a16:creationId xmlns:a16="http://schemas.microsoft.com/office/drawing/2014/main" id="{94A92241-96B8-334A-AFA5-D1E7551AB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013" y="4408488"/>
              <a:ext cx="109537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53">
              <a:extLst>
                <a:ext uri="{FF2B5EF4-FFF2-40B4-BE49-F238E27FC236}">
                  <a16:creationId xmlns:a16="http://schemas.microsoft.com/office/drawing/2014/main" id="{EA2CC3A0-F018-3342-8942-DADDC5352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113" y="4325938"/>
              <a:ext cx="439737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54">
              <a:extLst>
                <a:ext uri="{FF2B5EF4-FFF2-40B4-BE49-F238E27FC236}">
                  <a16:creationId xmlns:a16="http://schemas.microsoft.com/office/drawing/2014/main" id="{2E32128F-E7E4-BF46-A840-C7ADE6A87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8862" y="4229465"/>
              <a:ext cx="349251" cy="66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55">
              <a:extLst>
                <a:ext uri="{FF2B5EF4-FFF2-40B4-BE49-F238E27FC236}">
                  <a16:creationId xmlns:a16="http://schemas.microsoft.com/office/drawing/2014/main" id="{5C0C86EA-C888-F848-B309-A3B54561B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367" y="4065392"/>
              <a:ext cx="259353" cy="1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" name="Picture 56">
              <a:extLst>
                <a:ext uri="{FF2B5EF4-FFF2-40B4-BE49-F238E27FC236}">
                  <a16:creationId xmlns:a16="http://schemas.microsoft.com/office/drawing/2014/main" id="{190E5707-F5D6-2E44-80F4-D1DF04006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8388" y="3833813"/>
              <a:ext cx="204787" cy="1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" name="Picture 59">
              <a:extLst>
                <a:ext uri="{FF2B5EF4-FFF2-40B4-BE49-F238E27FC236}">
                  <a16:creationId xmlns:a16="http://schemas.microsoft.com/office/drawing/2014/main" id="{0615A6F5-9F9E-854C-8B32-4767561A1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413" y="4922838"/>
              <a:ext cx="230187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" name="Picture 60">
              <a:extLst>
                <a:ext uri="{FF2B5EF4-FFF2-40B4-BE49-F238E27FC236}">
                  <a16:creationId xmlns:a16="http://schemas.microsoft.com/office/drawing/2014/main" id="{BA318F60-0CDB-114C-BC1F-4764EE2E6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1" y="4176676"/>
              <a:ext cx="144462" cy="13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60">
              <a:extLst>
                <a:ext uri="{FF2B5EF4-FFF2-40B4-BE49-F238E27FC236}">
                  <a16:creationId xmlns:a16="http://schemas.microsoft.com/office/drawing/2014/main" id="{C23EE68F-2C4F-D94C-B05C-890428BE6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050" y="3794125"/>
              <a:ext cx="187325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" name="Picture 60">
              <a:extLst>
                <a:ext uri="{FF2B5EF4-FFF2-40B4-BE49-F238E27FC236}">
                  <a16:creationId xmlns:a16="http://schemas.microsoft.com/office/drawing/2014/main" id="{F3AC8092-3AA3-2548-B4EC-BF0DBEF4B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4564063"/>
              <a:ext cx="203200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68">
              <a:extLst>
                <a:ext uri="{FF2B5EF4-FFF2-40B4-BE49-F238E27FC236}">
                  <a16:creationId xmlns:a16="http://schemas.microsoft.com/office/drawing/2014/main" id="{EA90CB2E-DFE1-7A4B-BBA1-5910B98CA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493" y="5757863"/>
              <a:ext cx="199445" cy="195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" name="Picture 64">
              <a:extLst>
                <a:ext uri="{FF2B5EF4-FFF2-40B4-BE49-F238E27FC236}">
                  <a16:creationId xmlns:a16="http://schemas.microsoft.com/office/drawing/2014/main" id="{47586230-3DEF-3D49-AA20-A8BFD0758D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888" y="5651260"/>
              <a:ext cx="292100" cy="9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" name="Picture 65">
              <a:extLst>
                <a:ext uri="{FF2B5EF4-FFF2-40B4-BE49-F238E27FC236}">
                  <a16:creationId xmlns:a16="http://schemas.microsoft.com/office/drawing/2014/main" id="{949FE9B8-3759-CB4D-A427-616DF987F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9438" y="5592723"/>
              <a:ext cx="167205" cy="169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68">
              <a:extLst>
                <a:ext uri="{FF2B5EF4-FFF2-40B4-BE49-F238E27FC236}">
                  <a16:creationId xmlns:a16="http://schemas.microsoft.com/office/drawing/2014/main" id="{917ED407-099E-8047-AEF4-9D795D33E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965700"/>
              <a:ext cx="242888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69">
              <a:extLst>
                <a:ext uri="{FF2B5EF4-FFF2-40B4-BE49-F238E27FC236}">
                  <a16:creationId xmlns:a16="http://schemas.microsoft.com/office/drawing/2014/main" id="{B94EED7D-39EB-6545-84DD-AF28E5980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188" y="4524375"/>
              <a:ext cx="190500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70">
              <a:extLst>
                <a:ext uri="{FF2B5EF4-FFF2-40B4-BE49-F238E27FC236}">
                  <a16:creationId xmlns:a16="http://schemas.microsoft.com/office/drawing/2014/main" id="{C684BE21-23FF-904B-84B2-870617A57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263" y="3335338"/>
              <a:ext cx="300037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71">
              <a:extLst>
                <a:ext uri="{FF2B5EF4-FFF2-40B4-BE49-F238E27FC236}">
                  <a16:creationId xmlns:a16="http://schemas.microsoft.com/office/drawing/2014/main" id="{DBB80E6E-22F4-1449-9D6A-DE9B0EFF8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201" y="3419648"/>
              <a:ext cx="468313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72">
              <a:extLst>
                <a:ext uri="{FF2B5EF4-FFF2-40B4-BE49-F238E27FC236}">
                  <a16:creationId xmlns:a16="http://schemas.microsoft.com/office/drawing/2014/main" id="{9759AF99-64C9-554A-87D1-F1E33EFFBB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3713" y="3441700"/>
              <a:ext cx="198437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" name="Picture 73">
              <a:extLst>
                <a:ext uri="{FF2B5EF4-FFF2-40B4-BE49-F238E27FC236}">
                  <a16:creationId xmlns:a16="http://schemas.microsoft.com/office/drawing/2014/main" id="{7C94DD6E-830E-1C42-A7AE-D270D1DDF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988" y="4759325"/>
              <a:ext cx="192087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74">
              <a:extLst>
                <a:ext uri="{FF2B5EF4-FFF2-40B4-BE49-F238E27FC236}">
                  <a16:creationId xmlns:a16="http://schemas.microsoft.com/office/drawing/2014/main" id="{EA8E7EEC-4826-ED43-9C8A-80960E8C1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250" y="3538538"/>
              <a:ext cx="276225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2">
              <a:extLst>
                <a:ext uri="{FF2B5EF4-FFF2-40B4-BE49-F238E27FC236}">
                  <a16:creationId xmlns:a16="http://schemas.microsoft.com/office/drawing/2014/main" id="{FE9F47D5-2167-8D44-9B2D-27401A5D8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356" y="4025900"/>
              <a:ext cx="190019" cy="79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7" name="Bilde 1">
              <a:extLst>
                <a:ext uri="{FF2B5EF4-FFF2-40B4-BE49-F238E27FC236}">
                  <a16:creationId xmlns:a16="http://schemas.microsoft.com/office/drawing/2014/main" id="{D1BF770F-1AC9-A843-9EE0-9824DF2F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896" y="5584005"/>
              <a:ext cx="177800" cy="18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63">
              <a:extLst>
                <a:ext uri="{FF2B5EF4-FFF2-40B4-BE49-F238E27FC236}">
                  <a16:creationId xmlns:a16="http://schemas.microsoft.com/office/drawing/2014/main" id="{FC633534-F48C-2444-AC59-782F51670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5299" y="1911350"/>
              <a:ext cx="227012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63">
              <a:extLst>
                <a:ext uri="{FF2B5EF4-FFF2-40B4-BE49-F238E27FC236}">
                  <a16:creationId xmlns:a16="http://schemas.microsoft.com/office/drawing/2014/main" id="{A0945A34-6D21-8B4E-AC61-74D42EBD8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832" y="2068206"/>
              <a:ext cx="227012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61">
              <a:extLst>
                <a:ext uri="{FF2B5EF4-FFF2-40B4-BE49-F238E27FC236}">
                  <a16:creationId xmlns:a16="http://schemas.microsoft.com/office/drawing/2014/main" id="{112A0024-BE36-2F47-92BB-1E1FC91DC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475" y="1687331"/>
              <a:ext cx="346075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Picture 1">
              <a:extLst>
                <a:ext uri="{FF2B5EF4-FFF2-40B4-BE49-F238E27FC236}">
                  <a16:creationId xmlns:a16="http://schemas.microsoft.com/office/drawing/2014/main" id="{761D3448-D2BA-D24E-ADFE-85F02548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539209" y="4802338"/>
              <a:ext cx="495831" cy="104625"/>
            </a:xfrm>
            <a:prstGeom prst="rect">
              <a:avLst/>
            </a:prstGeom>
          </p:spPr>
        </p:pic>
        <p:pic>
          <p:nvPicPr>
            <p:cNvPr id="122" name="Picture 80">
              <a:extLst>
                <a:ext uri="{FF2B5EF4-FFF2-40B4-BE49-F238E27FC236}">
                  <a16:creationId xmlns:a16="http://schemas.microsoft.com/office/drawing/2014/main" id="{91B05DE9-82B8-B340-82C9-6402CF5AC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6279523" y="4691330"/>
              <a:ext cx="458038" cy="96650"/>
            </a:xfrm>
            <a:prstGeom prst="rect">
              <a:avLst/>
            </a:prstGeom>
          </p:spPr>
        </p:pic>
        <p:pic>
          <p:nvPicPr>
            <p:cNvPr id="123" name="Picture 81">
              <a:extLst>
                <a:ext uri="{FF2B5EF4-FFF2-40B4-BE49-F238E27FC236}">
                  <a16:creationId xmlns:a16="http://schemas.microsoft.com/office/drawing/2014/main" id="{02BC90E5-C63A-6542-A58A-E868A26F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1904246" y="3410950"/>
              <a:ext cx="434141" cy="91607"/>
            </a:xfrm>
            <a:prstGeom prst="rect">
              <a:avLst/>
            </a:prstGeom>
          </p:spPr>
        </p:pic>
        <p:pic>
          <p:nvPicPr>
            <p:cNvPr id="124" name="Picture 82">
              <a:extLst>
                <a:ext uri="{FF2B5EF4-FFF2-40B4-BE49-F238E27FC236}">
                  <a16:creationId xmlns:a16="http://schemas.microsoft.com/office/drawing/2014/main" id="{627418B0-264D-3E46-9A29-94308082C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1992200" y="5964238"/>
              <a:ext cx="489627" cy="103315"/>
            </a:xfrm>
            <a:prstGeom prst="rect">
              <a:avLst/>
            </a:prstGeom>
          </p:spPr>
        </p:pic>
        <p:pic>
          <p:nvPicPr>
            <p:cNvPr id="125" name="Picture 2">
              <a:extLst>
                <a:ext uri="{FF2B5EF4-FFF2-40B4-BE49-F238E27FC236}">
                  <a16:creationId xmlns:a16="http://schemas.microsoft.com/office/drawing/2014/main" id="{F20C4453-D3DD-6548-8DB5-9939A2A2C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2573020" y="3193338"/>
              <a:ext cx="270193" cy="91389"/>
            </a:xfrm>
            <a:prstGeom prst="rect">
              <a:avLst/>
            </a:prstGeom>
          </p:spPr>
        </p:pic>
        <p:pic>
          <p:nvPicPr>
            <p:cNvPr id="126" name="Picture 3">
              <a:extLst>
                <a:ext uri="{FF2B5EF4-FFF2-40B4-BE49-F238E27FC236}">
                  <a16:creationId xmlns:a16="http://schemas.microsoft.com/office/drawing/2014/main" id="{677D1709-81F7-1C47-A856-659A6FC1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2146300" y="3482384"/>
              <a:ext cx="354013" cy="87329"/>
            </a:xfrm>
            <a:prstGeom prst="rect">
              <a:avLst/>
            </a:prstGeom>
          </p:spPr>
        </p:pic>
        <p:pic>
          <p:nvPicPr>
            <p:cNvPr id="127" name="Picture 4">
              <a:extLst>
                <a:ext uri="{FF2B5EF4-FFF2-40B4-BE49-F238E27FC236}">
                  <a16:creationId xmlns:a16="http://schemas.microsoft.com/office/drawing/2014/main" id="{863B3ACB-2613-C34C-A652-1DB3DD25B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2227263" y="3574319"/>
              <a:ext cx="350974" cy="73755"/>
            </a:xfrm>
            <a:prstGeom prst="rect">
              <a:avLst/>
            </a:prstGeom>
          </p:spPr>
        </p:pic>
        <p:pic>
          <p:nvPicPr>
            <p:cNvPr id="128" name="Picture 86">
              <a:extLst>
                <a:ext uri="{FF2B5EF4-FFF2-40B4-BE49-F238E27FC236}">
                  <a16:creationId xmlns:a16="http://schemas.microsoft.com/office/drawing/2014/main" id="{743D1FD0-2D03-3A4F-9BCA-B1B2036D7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2193606" y="5544078"/>
              <a:ext cx="322290" cy="109010"/>
            </a:xfrm>
            <a:prstGeom prst="rect">
              <a:avLst/>
            </a:prstGeom>
          </p:spPr>
        </p:pic>
        <p:pic>
          <p:nvPicPr>
            <p:cNvPr id="129" name="Picture 87">
              <a:extLst>
                <a:ext uri="{FF2B5EF4-FFF2-40B4-BE49-F238E27FC236}">
                  <a16:creationId xmlns:a16="http://schemas.microsoft.com/office/drawing/2014/main" id="{CD1C86D6-35F2-FD4E-B984-BDF5B912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6315075" y="4584700"/>
              <a:ext cx="270193" cy="91389"/>
            </a:xfrm>
            <a:prstGeom prst="rect">
              <a:avLst/>
            </a:prstGeom>
          </p:spPr>
        </p:pic>
        <p:pic>
          <p:nvPicPr>
            <p:cNvPr id="130" name="Picture 5">
              <a:extLst>
                <a:ext uri="{FF2B5EF4-FFF2-40B4-BE49-F238E27FC236}">
                  <a16:creationId xmlns:a16="http://schemas.microsoft.com/office/drawing/2014/main" id="{B5FE62E3-E18B-8641-ACD0-ADAEA2748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3403600" y="3951924"/>
              <a:ext cx="238015" cy="76199"/>
            </a:xfrm>
            <a:prstGeom prst="rect">
              <a:avLst/>
            </a:prstGeom>
          </p:spPr>
        </p:pic>
        <p:pic>
          <p:nvPicPr>
            <p:cNvPr id="131" name="Picture 6">
              <a:extLst>
                <a:ext uri="{FF2B5EF4-FFF2-40B4-BE49-F238E27FC236}">
                  <a16:creationId xmlns:a16="http://schemas.microsoft.com/office/drawing/2014/main" id="{2473C6D6-5AA5-1749-997D-B621B82CE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3094038" y="3580447"/>
              <a:ext cx="391218" cy="101751"/>
            </a:xfrm>
            <a:prstGeom prst="rect">
              <a:avLst/>
            </a:prstGeom>
          </p:spPr>
        </p:pic>
        <p:pic>
          <p:nvPicPr>
            <p:cNvPr id="132" name="Picture 65">
              <a:extLst>
                <a:ext uri="{FF2B5EF4-FFF2-40B4-BE49-F238E27FC236}">
                  <a16:creationId xmlns:a16="http://schemas.microsoft.com/office/drawing/2014/main" id="{089761C0-580D-1A43-8DF3-1AFB98CBD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1216" y="3292481"/>
              <a:ext cx="516450" cy="101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65">
              <a:extLst>
                <a:ext uri="{FF2B5EF4-FFF2-40B4-BE49-F238E27FC236}">
                  <a16:creationId xmlns:a16="http://schemas.microsoft.com/office/drawing/2014/main" id="{19A74956-ADCE-F349-A580-765F679F4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4990" y="4532483"/>
              <a:ext cx="458038" cy="90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78">
              <a:extLst>
                <a:ext uri="{FF2B5EF4-FFF2-40B4-BE49-F238E27FC236}">
                  <a16:creationId xmlns:a16="http://schemas.microsoft.com/office/drawing/2014/main" id="{D1899EE9-442E-AE46-8592-084154AE5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383" y="3857511"/>
              <a:ext cx="182717" cy="16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65">
              <a:extLst>
                <a:ext uri="{FF2B5EF4-FFF2-40B4-BE49-F238E27FC236}">
                  <a16:creationId xmlns:a16="http://schemas.microsoft.com/office/drawing/2014/main" id="{992494CA-E706-254F-890F-A8755FC06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390" y="6284110"/>
              <a:ext cx="746785" cy="145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Bilde 135">
              <a:extLst>
                <a:ext uri="{FF2B5EF4-FFF2-40B4-BE49-F238E27FC236}">
                  <a16:creationId xmlns:a16="http://schemas.microsoft.com/office/drawing/2014/main" id="{762A2A8B-EB7A-9F42-8D10-D50E68EE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2036206" y="3672476"/>
              <a:ext cx="516018" cy="143609"/>
            </a:xfrm>
            <a:prstGeom prst="rect">
              <a:avLst/>
            </a:prstGeom>
          </p:spPr>
        </p:pic>
        <p:pic>
          <p:nvPicPr>
            <p:cNvPr id="137" name="Bilde 136">
              <a:extLst>
                <a:ext uri="{FF2B5EF4-FFF2-40B4-BE49-F238E27FC236}">
                  <a16:creationId xmlns:a16="http://schemas.microsoft.com/office/drawing/2014/main" id="{9C19B88C-57D0-894F-83E8-5A1A2DB6C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2481399" y="5424400"/>
              <a:ext cx="303076" cy="84347"/>
            </a:xfrm>
            <a:prstGeom prst="rect">
              <a:avLst/>
            </a:prstGeom>
          </p:spPr>
        </p:pic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4C41B88A-DF24-B544-BB4D-DAEE62EFF0C1}"/>
                </a:ext>
              </a:extLst>
            </p:cNvPr>
            <p:cNvSpPr/>
            <p:nvPr/>
          </p:nvSpPr>
          <p:spPr>
            <a:xfrm>
              <a:off x="5310052" y="4325938"/>
              <a:ext cx="626997" cy="85564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Ellipse 138">
              <a:extLst>
                <a:ext uri="{FF2B5EF4-FFF2-40B4-BE49-F238E27FC236}">
                  <a16:creationId xmlns:a16="http://schemas.microsoft.com/office/drawing/2014/main" id="{20BF1B8D-0D73-E642-913C-F160F9D1253F}"/>
                </a:ext>
              </a:extLst>
            </p:cNvPr>
            <p:cNvSpPr/>
            <p:nvPr/>
          </p:nvSpPr>
          <p:spPr>
            <a:xfrm>
              <a:off x="2794556" y="3029950"/>
              <a:ext cx="1526619" cy="2023588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TekstSylinder 139">
              <a:extLst>
                <a:ext uri="{FF2B5EF4-FFF2-40B4-BE49-F238E27FC236}">
                  <a16:creationId xmlns:a16="http://schemas.microsoft.com/office/drawing/2014/main" id="{DD6759D1-FD82-6B4E-BDE9-15CC775A6438}"/>
                </a:ext>
              </a:extLst>
            </p:cNvPr>
            <p:cNvSpPr txBox="1"/>
            <p:nvPr/>
          </p:nvSpPr>
          <p:spPr>
            <a:xfrm>
              <a:off x="5796679" y="4040446"/>
              <a:ext cx="11243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ＭＳ Ｐゴシック" pitchFamily="34" charset="-128"/>
                  <a:cs typeface="Arial" charset="0"/>
                </a:rPr>
                <a:t>50 -60milliarder</a:t>
              </a:r>
            </a:p>
          </p:txBody>
        </p:sp>
        <p:sp>
          <p:nvSpPr>
            <p:cNvPr id="141" name="TekstSylinder 140">
              <a:extLst>
                <a:ext uri="{FF2B5EF4-FFF2-40B4-BE49-F238E27FC236}">
                  <a16:creationId xmlns:a16="http://schemas.microsoft.com/office/drawing/2014/main" id="{4A6B2109-1E9D-1340-A8BB-61DFA29395E6}"/>
                </a:ext>
              </a:extLst>
            </p:cNvPr>
            <p:cNvSpPr txBox="1"/>
            <p:nvPr/>
          </p:nvSpPr>
          <p:spPr>
            <a:xfrm>
              <a:off x="3857358" y="3486708"/>
              <a:ext cx="91757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ＭＳ Ｐゴシック" pitchFamily="34" charset="-128"/>
                  <a:cs typeface="Arial" charset="0"/>
                </a:rPr>
                <a:t>20 milliarder</a:t>
              </a:r>
            </a:p>
          </p:txBody>
        </p:sp>
        <p:sp>
          <p:nvSpPr>
            <p:cNvPr id="142" name="TekstSylinder 141">
              <a:extLst>
                <a:ext uri="{FF2B5EF4-FFF2-40B4-BE49-F238E27FC236}">
                  <a16:creationId xmlns:a16="http://schemas.microsoft.com/office/drawing/2014/main" id="{EB86AB96-3613-3549-8DF9-2D7F20FEAECB}"/>
                </a:ext>
              </a:extLst>
            </p:cNvPr>
            <p:cNvSpPr txBox="1"/>
            <p:nvPr/>
          </p:nvSpPr>
          <p:spPr>
            <a:xfrm>
              <a:off x="6315801" y="5595821"/>
              <a:ext cx="102883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ea typeface="ＭＳ Ｐゴシック" pitchFamily="34" charset="-128"/>
                  <a:cs typeface="Arial" charset="0"/>
                </a:rPr>
                <a:t>100 milliarder</a:t>
              </a:r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B6786727-B5A7-3D43-95C2-6F6170E2FE0B}"/>
                </a:ext>
              </a:extLst>
            </p:cNvPr>
            <p:cNvSpPr/>
            <p:nvPr/>
          </p:nvSpPr>
          <p:spPr>
            <a:xfrm rot="16200000">
              <a:off x="5095582" y="4170385"/>
              <a:ext cx="1786525" cy="1855787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44" name="Bilde 143">
              <a:extLst>
                <a:ext uri="{FF2B5EF4-FFF2-40B4-BE49-F238E27FC236}">
                  <a16:creationId xmlns:a16="http://schemas.microsoft.com/office/drawing/2014/main" id="{9F883DD1-2252-C54F-B87F-299AD422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3581981" y="4381501"/>
              <a:ext cx="199445" cy="188948"/>
            </a:xfrm>
            <a:prstGeom prst="rect">
              <a:avLst/>
            </a:prstGeom>
          </p:spPr>
        </p:pic>
        <p:pic>
          <p:nvPicPr>
            <p:cNvPr id="145" name="Bilde 144">
              <a:extLst>
                <a:ext uri="{FF2B5EF4-FFF2-40B4-BE49-F238E27FC236}">
                  <a16:creationId xmlns:a16="http://schemas.microsoft.com/office/drawing/2014/main" id="{A3F77A31-9C30-CB45-8D9D-6C48B6F6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2108711" y="5079594"/>
              <a:ext cx="199445" cy="188948"/>
            </a:xfrm>
            <a:prstGeom prst="rect">
              <a:avLst/>
            </a:prstGeom>
          </p:spPr>
        </p:pic>
        <p:pic>
          <p:nvPicPr>
            <p:cNvPr id="146" name="Bilde 145">
              <a:extLst>
                <a:ext uri="{FF2B5EF4-FFF2-40B4-BE49-F238E27FC236}">
                  <a16:creationId xmlns:a16="http://schemas.microsoft.com/office/drawing/2014/main" id="{B2E767FD-2D3F-F44F-AA00-5749A9C26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352515" y="5833260"/>
              <a:ext cx="346594" cy="140749"/>
            </a:xfrm>
            <a:prstGeom prst="rect">
              <a:avLst/>
            </a:prstGeom>
          </p:spPr>
        </p:pic>
        <p:pic>
          <p:nvPicPr>
            <p:cNvPr id="147" name="Bilde 146">
              <a:extLst>
                <a:ext uri="{FF2B5EF4-FFF2-40B4-BE49-F238E27FC236}">
                  <a16:creationId xmlns:a16="http://schemas.microsoft.com/office/drawing/2014/main" id="{C8A0C10B-F074-604A-9F25-49AF0FBE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481399" y="4912789"/>
              <a:ext cx="346594" cy="140749"/>
            </a:xfrm>
            <a:prstGeom prst="rect">
              <a:avLst/>
            </a:prstGeom>
          </p:spPr>
        </p:pic>
        <p:pic>
          <p:nvPicPr>
            <p:cNvPr id="148" name="Bilde 147">
              <a:extLst>
                <a:ext uri="{FF2B5EF4-FFF2-40B4-BE49-F238E27FC236}">
                  <a16:creationId xmlns:a16="http://schemas.microsoft.com/office/drawing/2014/main" id="{3D1C6198-87F7-D54F-B36F-64F946246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179218" y="3157883"/>
              <a:ext cx="302181" cy="122713"/>
            </a:xfrm>
            <a:prstGeom prst="rect">
              <a:avLst/>
            </a:prstGeom>
          </p:spPr>
        </p:pic>
        <p:pic>
          <p:nvPicPr>
            <p:cNvPr id="149" name="Bilde 148">
              <a:extLst>
                <a:ext uri="{FF2B5EF4-FFF2-40B4-BE49-F238E27FC236}">
                  <a16:creationId xmlns:a16="http://schemas.microsoft.com/office/drawing/2014/main" id="{EA6B3C8F-828E-0045-87EF-84C5890B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6501014" y="4802877"/>
              <a:ext cx="255906" cy="103921"/>
            </a:xfrm>
            <a:prstGeom prst="rect">
              <a:avLst/>
            </a:prstGeom>
          </p:spPr>
        </p:pic>
        <p:pic>
          <p:nvPicPr>
            <p:cNvPr id="150" name="Picture 65">
              <a:extLst>
                <a:ext uri="{FF2B5EF4-FFF2-40B4-BE49-F238E27FC236}">
                  <a16:creationId xmlns:a16="http://schemas.microsoft.com/office/drawing/2014/main" id="{853EC062-AFA6-9F4E-80BB-C9A29E0F9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795" y="4320385"/>
              <a:ext cx="423518" cy="82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" descr="db3f0744-bbf4-4dad-b2ab-bbaa3b7c1a84@eurprd01">
              <a:extLst>
                <a:ext uri="{FF2B5EF4-FFF2-40B4-BE49-F238E27FC236}">
                  <a16:creationId xmlns:a16="http://schemas.microsoft.com/office/drawing/2014/main" id="{1F394985-1D12-454C-AC4A-7FCCF8754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522" y="3773771"/>
              <a:ext cx="181497" cy="83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2" name="Picture 35">
              <a:extLst>
                <a:ext uri="{FF2B5EF4-FFF2-40B4-BE49-F238E27FC236}">
                  <a16:creationId xmlns:a16="http://schemas.microsoft.com/office/drawing/2014/main" id="{A981D082-A179-0245-A93D-49C5C4701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573" y="3550445"/>
              <a:ext cx="341313" cy="106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" name="Bilde 152" descr="Statkraft.jpg">
              <a:extLst>
                <a:ext uri="{FF2B5EF4-FFF2-40B4-BE49-F238E27FC236}">
                  <a16:creationId xmlns:a16="http://schemas.microsoft.com/office/drawing/2014/main" id="{6AE146C7-6A41-0047-BC8B-DDB44731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8585" y="4700894"/>
              <a:ext cx="318463" cy="8660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4" name="Bilde 153">
              <a:extLst>
                <a:ext uri="{FF2B5EF4-FFF2-40B4-BE49-F238E27FC236}">
                  <a16:creationId xmlns:a16="http://schemas.microsoft.com/office/drawing/2014/main" id="{67F0BEA0-7FB8-0744-B220-E8F13735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8409" y="4617213"/>
              <a:ext cx="290622" cy="74673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5" name="Bilde 154">
              <a:extLst>
                <a:ext uri="{FF2B5EF4-FFF2-40B4-BE49-F238E27FC236}">
                  <a16:creationId xmlns:a16="http://schemas.microsoft.com/office/drawing/2014/main" id="{984026E4-3696-E548-BF3E-42964556C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9443" y="4480760"/>
              <a:ext cx="281106" cy="98426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6" name="Bilde 155">
              <a:extLst>
                <a:ext uri="{FF2B5EF4-FFF2-40B4-BE49-F238E27FC236}">
                  <a16:creationId xmlns:a16="http://schemas.microsoft.com/office/drawing/2014/main" id="{3B35B13E-0EF2-EB44-AC94-1845BDFEE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698" y="4845790"/>
              <a:ext cx="281954" cy="8721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57" name="Bilde 156">
              <a:extLst>
                <a:ext uri="{FF2B5EF4-FFF2-40B4-BE49-F238E27FC236}">
                  <a16:creationId xmlns:a16="http://schemas.microsoft.com/office/drawing/2014/main" id="{6C06A7DE-248F-FD44-AD13-B3D34DC48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3296348" y="3267112"/>
              <a:ext cx="299078" cy="106362"/>
            </a:xfrm>
            <a:prstGeom prst="rect">
              <a:avLst/>
            </a:prstGeom>
          </p:spPr>
        </p:pic>
        <p:pic>
          <p:nvPicPr>
            <p:cNvPr id="158" name="Bilde 157">
              <a:extLst>
                <a:ext uri="{FF2B5EF4-FFF2-40B4-BE49-F238E27FC236}">
                  <a16:creationId xmlns:a16="http://schemas.microsoft.com/office/drawing/2014/main" id="{8A6265E5-EBB4-CE4E-8E51-55DC9CD21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5808353" y="5765544"/>
              <a:ext cx="199445" cy="188948"/>
            </a:xfrm>
            <a:prstGeom prst="rect">
              <a:avLst/>
            </a:prstGeom>
          </p:spPr>
        </p:pic>
        <p:pic>
          <p:nvPicPr>
            <p:cNvPr id="159" name="Bilde 158">
              <a:extLst>
                <a:ext uri="{FF2B5EF4-FFF2-40B4-BE49-F238E27FC236}">
                  <a16:creationId xmlns:a16="http://schemas.microsoft.com/office/drawing/2014/main" id="{59AB4553-4729-7D43-9F6E-D28D18483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2864153" y="3331161"/>
              <a:ext cx="393119" cy="82428"/>
            </a:xfrm>
            <a:prstGeom prst="rect">
              <a:avLst/>
            </a:prstGeom>
          </p:spPr>
        </p:pic>
        <p:pic>
          <p:nvPicPr>
            <p:cNvPr id="160" name="Picture 17">
              <a:extLst>
                <a:ext uri="{FF2B5EF4-FFF2-40B4-BE49-F238E27FC236}">
                  <a16:creationId xmlns:a16="http://schemas.microsoft.com/office/drawing/2014/main" id="{1A5C84D4-2444-C34A-9225-91AAEEBAA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592" y="4138000"/>
              <a:ext cx="254024" cy="73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1" name="Picture 117">
              <a:extLst>
                <a:ext uri="{FF2B5EF4-FFF2-40B4-BE49-F238E27FC236}">
                  <a16:creationId xmlns:a16="http://schemas.microsoft.com/office/drawing/2014/main" id="{28583D0C-DAAC-0849-8FBA-9DE9FB1D2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2775271" y="4072912"/>
              <a:ext cx="217531" cy="59535"/>
            </a:xfrm>
            <a:prstGeom prst="rect">
              <a:avLst/>
            </a:prstGeom>
          </p:spPr>
        </p:pic>
        <p:pic>
          <p:nvPicPr>
            <p:cNvPr id="162" name="Picture 50">
              <a:extLst>
                <a:ext uri="{FF2B5EF4-FFF2-40B4-BE49-F238E27FC236}">
                  <a16:creationId xmlns:a16="http://schemas.microsoft.com/office/drawing/2014/main" id="{0153DD2A-1D83-5D44-BB15-27BCD973C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043" y="3470925"/>
              <a:ext cx="227012" cy="87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Bilde 162">
              <a:extLst>
                <a:ext uri="{FF2B5EF4-FFF2-40B4-BE49-F238E27FC236}">
                  <a16:creationId xmlns:a16="http://schemas.microsoft.com/office/drawing/2014/main" id="{DF8F3F3F-C5F2-6742-B79E-F7805B8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3002562" y="4032846"/>
              <a:ext cx="175398" cy="73852"/>
            </a:xfrm>
            <a:prstGeom prst="rect">
              <a:avLst/>
            </a:prstGeom>
          </p:spPr>
        </p:pic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29F1EF94-290F-485B-81D5-818C592B60AD}"/>
              </a:ext>
            </a:extLst>
          </p:cNvPr>
          <p:cNvSpPr/>
          <p:nvPr/>
        </p:nvSpPr>
        <p:spPr>
          <a:xfrm>
            <a:off x="2438346" y="1583573"/>
            <a:ext cx="1527437" cy="152743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468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ktangel med avrundede hjørner diagonalt 80">
            <a:extLst>
              <a:ext uri="{FF2B5EF4-FFF2-40B4-BE49-F238E27FC236}">
                <a16:creationId xmlns:a16="http://schemas.microsoft.com/office/drawing/2014/main" id="{E6249E71-09F1-2443-BBE4-CFBE5141058B}"/>
              </a:ext>
            </a:extLst>
          </p:cNvPr>
          <p:cNvSpPr/>
          <p:nvPr/>
        </p:nvSpPr>
        <p:spPr>
          <a:xfrm>
            <a:off x="1607126" y="4151764"/>
            <a:ext cx="6465557" cy="301386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nb-NO" sz="1350" kern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9841-4FA1-41CD-B6A8-40BD469515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4842" y="334411"/>
            <a:ext cx="5330825" cy="1103295"/>
          </a:xfrm>
        </p:spPr>
        <p:txBody>
          <a:bodyPr/>
          <a:lstStyle/>
          <a:p>
            <a:pPr algn="ctr" eaLnBrk="1" hangingPunct="1"/>
            <a:r>
              <a:rPr lang="nb-NO" altLang="nb-NO" sz="3600"/>
              <a:t>Aust-vest alternativene</a:t>
            </a:r>
          </a:p>
        </p:txBody>
      </p:sp>
      <p:grpSp>
        <p:nvGrpSpPr>
          <p:cNvPr id="4" name="Group 44">
            <a:extLst>
              <a:ext uri="{FF2B5EF4-FFF2-40B4-BE49-F238E27FC236}">
                <a16:creationId xmlns:a16="http://schemas.microsoft.com/office/drawing/2014/main" id="{B84B38AC-4717-4411-90CF-B42F4EA0CB78}"/>
              </a:ext>
            </a:extLst>
          </p:cNvPr>
          <p:cNvGrpSpPr>
            <a:grpSpLocks/>
          </p:cNvGrpSpPr>
          <p:nvPr/>
        </p:nvGrpSpPr>
        <p:grpSpPr bwMode="auto">
          <a:xfrm>
            <a:off x="3123652" y="1250670"/>
            <a:ext cx="4493204" cy="1522147"/>
            <a:chOff x="2432159" y="1508992"/>
            <a:chExt cx="5990741" cy="2030050"/>
          </a:xfrm>
        </p:grpSpPr>
        <p:sp>
          <p:nvSpPr>
            <p:cNvPr id="26659" name="TextBox 33">
              <a:extLst>
                <a:ext uri="{FF2B5EF4-FFF2-40B4-BE49-F238E27FC236}">
                  <a16:creationId xmlns:a16="http://schemas.microsoft.com/office/drawing/2014/main" id="{1B06911B-24E6-4802-9A28-A7AE518A3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2159" y="1522291"/>
              <a:ext cx="1077994" cy="104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1500" b="1"/>
                <a:t>Rv52</a:t>
              </a:r>
              <a:r>
                <a:rPr lang="nb-NO" altLang="nb-NO" sz="1500"/>
                <a:t>+</a:t>
              </a:r>
              <a:br>
                <a:rPr lang="nb-NO" altLang="nb-NO" sz="1500"/>
              </a:br>
              <a:r>
                <a:rPr lang="nb-NO" altLang="nb-NO" sz="1500" b="1"/>
                <a:t>Rv5</a:t>
              </a:r>
              <a:r>
                <a:rPr lang="nb-NO" altLang="nb-NO" sz="1500"/>
                <a:t> Ålesund</a:t>
              </a:r>
            </a:p>
          </p:txBody>
        </p:sp>
        <p:sp>
          <p:nvSpPr>
            <p:cNvPr id="26660" name="TextBox 34">
              <a:extLst>
                <a:ext uri="{FF2B5EF4-FFF2-40B4-BE49-F238E27FC236}">
                  <a16:creationId xmlns:a16="http://schemas.microsoft.com/office/drawing/2014/main" id="{E7632037-F251-4099-A03D-CABD3A66A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233" y="1508992"/>
              <a:ext cx="1035941" cy="73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1500" b="1"/>
                <a:t>Rv52</a:t>
              </a:r>
              <a:r>
                <a:rPr lang="nb-NO" altLang="nb-NO" sz="1500"/>
                <a:t> Bergen</a:t>
              </a:r>
            </a:p>
          </p:txBody>
        </p:sp>
        <p:sp>
          <p:nvSpPr>
            <p:cNvPr id="26661" name="TextBox 35">
              <a:extLst>
                <a:ext uri="{FF2B5EF4-FFF2-40B4-BE49-F238E27FC236}">
                  <a16:creationId xmlns:a16="http://schemas.microsoft.com/office/drawing/2014/main" id="{859BAA56-8B7D-4EA5-9DFE-E05CFC112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2863" y="1518855"/>
              <a:ext cx="987785" cy="73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1500" b="1"/>
                <a:t>Rv7</a:t>
              </a:r>
              <a:r>
                <a:rPr lang="nb-NO" altLang="nb-NO" sz="1500"/>
                <a:t> Bergen</a:t>
              </a:r>
            </a:p>
          </p:txBody>
        </p:sp>
        <p:sp>
          <p:nvSpPr>
            <p:cNvPr id="26662" name="TextBox 36">
              <a:extLst>
                <a:ext uri="{FF2B5EF4-FFF2-40B4-BE49-F238E27FC236}">
                  <a16:creationId xmlns:a16="http://schemas.microsoft.com/office/drawing/2014/main" id="{D1E67DEE-CAE3-4530-8137-C91090404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7788" y="1521526"/>
              <a:ext cx="1044862" cy="73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1500" b="1"/>
                <a:t>E134</a:t>
              </a:r>
              <a:r>
                <a:rPr lang="nb-NO" altLang="nb-NO" sz="1500"/>
                <a:t> Bergen</a:t>
              </a:r>
            </a:p>
          </p:txBody>
        </p:sp>
        <p:sp>
          <p:nvSpPr>
            <p:cNvPr id="26663" name="TextBox 37">
              <a:extLst>
                <a:ext uri="{FF2B5EF4-FFF2-40B4-BE49-F238E27FC236}">
                  <a16:creationId xmlns:a16="http://schemas.microsoft.com/office/drawing/2014/main" id="{47695708-6AB5-46F4-BFD3-F4C96FB4B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2934" y="1509675"/>
              <a:ext cx="1269966" cy="738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nb-NO" altLang="nb-NO" sz="1500" b="1"/>
                <a:t>E134</a:t>
              </a:r>
              <a:r>
                <a:rPr lang="nb-NO" altLang="nb-NO" sz="1500"/>
                <a:t> Hauges.</a:t>
              </a:r>
            </a:p>
          </p:txBody>
        </p:sp>
        <p:pic>
          <p:nvPicPr>
            <p:cNvPr id="26664" name="Picture 5">
              <a:extLst>
                <a:ext uri="{FF2B5EF4-FFF2-40B4-BE49-F238E27FC236}">
                  <a16:creationId xmlns:a16="http://schemas.microsoft.com/office/drawing/2014/main" id="{22ECC06A-3C60-4414-95C5-5D7F6E4B6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838" y="2508253"/>
              <a:ext cx="1131324" cy="10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5" name="Picture 7">
              <a:extLst>
                <a:ext uri="{FF2B5EF4-FFF2-40B4-BE49-F238E27FC236}">
                  <a16:creationId xmlns:a16="http://schemas.microsoft.com/office/drawing/2014/main" id="{726A66A9-FAA8-462D-AFA0-D5F46D14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540" y="2514157"/>
              <a:ext cx="1106308" cy="1015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6" name="Picture 8">
              <a:extLst>
                <a:ext uri="{FF2B5EF4-FFF2-40B4-BE49-F238E27FC236}">
                  <a16:creationId xmlns:a16="http://schemas.microsoft.com/office/drawing/2014/main" id="{3020B265-3D25-404B-AE90-2A66A9AC4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978" y="2514157"/>
              <a:ext cx="1103696" cy="101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7" name="Picture 11">
              <a:extLst>
                <a:ext uri="{FF2B5EF4-FFF2-40B4-BE49-F238E27FC236}">
                  <a16:creationId xmlns:a16="http://schemas.microsoft.com/office/drawing/2014/main" id="{4684FD6A-B006-4D2B-BF41-D3409887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649" y="2514157"/>
              <a:ext cx="1110125" cy="101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6">
              <a:extLst>
                <a:ext uri="{FF2B5EF4-FFF2-40B4-BE49-F238E27FC236}">
                  <a16:creationId xmlns:a16="http://schemas.microsoft.com/office/drawing/2014/main" id="{DD0E8EAB-9768-47BE-85F8-9841484A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4277" y="2523842"/>
              <a:ext cx="1117623" cy="101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B534BFAA-BC54-2744-AC88-B65B2C442960}"/>
              </a:ext>
            </a:extLst>
          </p:cNvPr>
          <p:cNvSpPr txBox="1"/>
          <p:nvPr/>
        </p:nvSpPr>
        <p:spPr>
          <a:xfrm>
            <a:off x="1319122" y="2865895"/>
            <a:ext cx="1832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/>
              <a:t>Samfunnsnytte</a:t>
            </a:r>
          </a:p>
          <a:p>
            <a:pPr algn="r"/>
            <a:endParaRPr lang="nb-NO"/>
          </a:p>
          <a:p>
            <a:pPr algn="r"/>
            <a:r>
              <a:rPr lang="nb-NO">
                <a:solidFill>
                  <a:srgbClr val="FF0000"/>
                </a:solidFill>
              </a:rPr>
              <a:t>Utbyggingskostnad</a:t>
            </a:r>
          </a:p>
          <a:p>
            <a:pPr algn="r"/>
            <a:endParaRPr lang="nb-NO"/>
          </a:p>
          <a:p>
            <a:pPr algn="r"/>
            <a:r>
              <a:rPr lang="nb-NO">
                <a:solidFill>
                  <a:srgbClr val="FF0000"/>
                </a:solidFill>
              </a:rPr>
              <a:t>Skattekostnad </a:t>
            </a:r>
          </a:p>
          <a:p>
            <a:pPr algn="r"/>
            <a:endParaRPr lang="nb-NO"/>
          </a:p>
          <a:p>
            <a:pPr algn="r"/>
            <a:r>
              <a:rPr lang="nb-NO">
                <a:solidFill>
                  <a:schemeClr val="bg1"/>
                </a:solidFill>
              </a:rPr>
              <a:t>Nettonytte</a:t>
            </a:r>
          </a:p>
          <a:p>
            <a:pPr marL="285750" indent="-285750">
              <a:buFontTx/>
              <a:buChar char="-"/>
            </a:pPr>
            <a:endParaRPr lang="nb-NO"/>
          </a:p>
        </p:txBody>
      </p: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7254A45B-1BD5-7343-9836-3C46544156B9}"/>
              </a:ext>
            </a:extLst>
          </p:cNvPr>
          <p:cNvCxnSpPr>
            <a:cxnSpLocks/>
          </p:cNvCxnSpPr>
          <p:nvPr/>
        </p:nvCxnSpPr>
        <p:spPr>
          <a:xfrm>
            <a:off x="1607127" y="3228109"/>
            <a:ext cx="6465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tt linje 63">
            <a:extLst>
              <a:ext uri="{FF2B5EF4-FFF2-40B4-BE49-F238E27FC236}">
                <a16:creationId xmlns:a16="http://schemas.microsoft.com/office/drawing/2014/main" id="{A86FF457-F95A-E342-8BEF-764EDD88AA97}"/>
              </a:ext>
            </a:extLst>
          </p:cNvPr>
          <p:cNvCxnSpPr>
            <a:cxnSpLocks/>
          </p:cNvCxnSpPr>
          <p:nvPr/>
        </p:nvCxnSpPr>
        <p:spPr>
          <a:xfrm>
            <a:off x="1607127" y="3664528"/>
            <a:ext cx="64655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tt linje 64">
            <a:extLst>
              <a:ext uri="{FF2B5EF4-FFF2-40B4-BE49-F238E27FC236}">
                <a16:creationId xmlns:a16="http://schemas.microsoft.com/office/drawing/2014/main" id="{738452EB-D3C4-884B-B6DA-8BDAA41EE9EE}"/>
              </a:ext>
            </a:extLst>
          </p:cNvPr>
          <p:cNvCxnSpPr>
            <a:cxnSpLocks/>
          </p:cNvCxnSpPr>
          <p:nvPr/>
        </p:nvCxnSpPr>
        <p:spPr>
          <a:xfrm>
            <a:off x="1607127" y="4114800"/>
            <a:ext cx="64655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tt linje 65">
            <a:extLst>
              <a:ext uri="{FF2B5EF4-FFF2-40B4-BE49-F238E27FC236}">
                <a16:creationId xmlns:a16="http://schemas.microsoft.com/office/drawing/2014/main" id="{0E007CA3-6067-094D-9010-8E025740ECF7}"/>
              </a:ext>
            </a:extLst>
          </p:cNvPr>
          <p:cNvCxnSpPr>
            <a:cxnSpLocks/>
          </p:cNvCxnSpPr>
          <p:nvPr/>
        </p:nvCxnSpPr>
        <p:spPr>
          <a:xfrm flipV="1">
            <a:off x="1607127" y="2825002"/>
            <a:ext cx="6465556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07D962EF-0370-0743-AE80-2C31060151E0}"/>
              </a:ext>
            </a:extLst>
          </p:cNvPr>
          <p:cNvSpPr txBox="1"/>
          <p:nvPr/>
        </p:nvSpPr>
        <p:spPr>
          <a:xfrm>
            <a:off x="3183281" y="2831929"/>
            <a:ext cx="724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18</a:t>
            </a:r>
          </a:p>
          <a:p>
            <a:pPr algn="ctr"/>
            <a:endParaRPr lang="nb-NO"/>
          </a:p>
          <a:p>
            <a:pPr algn="ctr"/>
            <a:r>
              <a:rPr lang="nb-NO"/>
              <a:t>21</a:t>
            </a:r>
          </a:p>
          <a:p>
            <a:pPr algn="ctr"/>
            <a:endParaRPr lang="nb-NO"/>
          </a:p>
          <a:p>
            <a:pPr algn="ctr"/>
            <a:r>
              <a:rPr lang="nb-NO"/>
              <a:t>4</a:t>
            </a:r>
          </a:p>
          <a:p>
            <a:pPr algn="ctr"/>
            <a:endParaRPr lang="nb-NO"/>
          </a:p>
          <a:p>
            <a:pPr algn="ctr"/>
            <a:r>
              <a:rPr lang="nb-NO">
                <a:solidFill>
                  <a:schemeClr val="bg1"/>
                </a:solidFill>
              </a:rPr>
              <a:t>- 7,2</a:t>
            </a:r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F1AC616C-DF65-1F4C-A9AA-C07BAAB88D73}"/>
              </a:ext>
            </a:extLst>
          </p:cNvPr>
          <p:cNvSpPr txBox="1"/>
          <p:nvPr/>
        </p:nvSpPr>
        <p:spPr>
          <a:xfrm>
            <a:off x="4039406" y="2839707"/>
            <a:ext cx="724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9</a:t>
            </a:r>
          </a:p>
          <a:p>
            <a:pPr algn="ctr"/>
            <a:endParaRPr lang="nb-NO"/>
          </a:p>
          <a:p>
            <a:pPr algn="ctr"/>
            <a:r>
              <a:rPr lang="nb-NO"/>
              <a:t>19</a:t>
            </a:r>
          </a:p>
          <a:p>
            <a:pPr algn="ctr"/>
            <a:endParaRPr lang="nb-NO"/>
          </a:p>
          <a:p>
            <a:pPr algn="ctr"/>
            <a:r>
              <a:rPr lang="nb-NO"/>
              <a:t>5</a:t>
            </a:r>
          </a:p>
          <a:p>
            <a:pPr algn="ctr"/>
            <a:endParaRPr lang="nb-NO"/>
          </a:p>
          <a:p>
            <a:pPr algn="ctr"/>
            <a:r>
              <a:rPr lang="nb-NO">
                <a:solidFill>
                  <a:schemeClr val="bg1"/>
                </a:solidFill>
              </a:rPr>
              <a:t>-14</a:t>
            </a:r>
          </a:p>
        </p:txBody>
      </p:sp>
      <p:sp>
        <p:nvSpPr>
          <p:cNvPr id="78" name="TekstSylinder 77">
            <a:extLst>
              <a:ext uri="{FF2B5EF4-FFF2-40B4-BE49-F238E27FC236}">
                <a16:creationId xmlns:a16="http://schemas.microsoft.com/office/drawing/2014/main" id="{A10A5CB4-C447-0544-82CC-51CF67B9CADB}"/>
              </a:ext>
            </a:extLst>
          </p:cNvPr>
          <p:cNvSpPr txBox="1"/>
          <p:nvPr/>
        </p:nvSpPr>
        <p:spPr>
          <a:xfrm>
            <a:off x="4940255" y="2838857"/>
            <a:ext cx="724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16</a:t>
            </a:r>
          </a:p>
          <a:p>
            <a:pPr algn="ctr"/>
            <a:endParaRPr lang="nb-NO"/>
          </a:p>
          <a:p>
            <a:pPr algn="ctr"/>
            <a:r>
              <a:rPr lang="nb-NO"/>
              <a:t>23,4</a:t>
            </a:r>
          </a:p>
          <a:p>
            <a:pPr algn="ctr"/>
            <a:endParaRPr lang="nb-NO"/>
          </a:p>
          <a:p>
            <a:pPr algn="ctr"/>
            <a:r>
              <a:rPr lang="nb-NO"/>
              <a:t>5</a:t>
            </a:r>
          </a:p>
          <a:p>
            <a:pPr algn="ctr"/>
            <a:endParaRPr lang="nb-NO"/>
          </a:p>
          <a:p>
            <a:pPr algn="ctr"/>
            <a:r>
              <a:rPr lang="nb-NO">
                <a:solidFill>
                  <a:schemeClr val="bg1"/>
                </a:solidFill>
              </a:rPr>
              <a:t>- 12,4</a:t>
            </a: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31A2028B-1BFA-4D40-916F-DFE5F36FBAF1}"/>
              </a:ext>
            </a:extLst>
          </p:cNvPr>
          <p:cNvSpPr txBox="1"/>
          <p:nvPr/>
        </p:nvSpPr>
        <p:spPr>
          <a:xfrm>
            <a:off x="5877330" y="2838857"/>
            <a:ext cx="724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70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37,7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7</a:t>
            </a:r>
          </a:p>
          <a:p>
            <a:pPr algn="ctr"/>
            <a:endParaRPr lang="nb-NO" dirty="0"/>
          </a:p>
          <a:p>
            <a:pPr algn="ctr"/>
            <a:r>
              <a:rPr lang="nb-NO" dirty="0">
                <a:solidFill>
                  <a:schemeClr val="bg1"/>
                </a:solidFill>
              </a:rPr>
              <a:t>+25,3</a:t>
            </a:r>
          </a:p>
        </p:txBody>
      </p:sp>
      <p:sp>
        <p:nvSpPr>
          <p:cNvPr id="80" name="TekstSylinder 79">
            <a:extLst>
              <a:ext uri="{FF2B5EF4-FFF2-40B4-BE49-F238E27FC236}">
                <a16:creationId xmlns:a16="http://schemas.microsoft.com/office/drawing/2014/main" id="{446B010F-843B-084D-9B35-A5988F742735}"/>
              </a:ext>
            </a:extLst>
          </p:cNvPr>
          <p:cNvSpPr txBox="1"/>
          <p:nvPr/>
        </p:nvSpPr>
        <p:spPr>
          <a:xfrm>
            <a:off x="6778179" y="2823658"/>
            <a:ext cx="7248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/>
              <a:t>47</a:t>
            </a:r>
          </a:p>
          <a:p>
            <a:pPr algn="ctr"/>
            <a:endParaRPr lang="nb-NO"/>
          </a:p>
          <a:p>
            <a:pPr algn="ctr"/>
            <a:r>
              <a:rPr lang="nb-NO"/>
              <a:t>29,6</a:t>
            </a:r>
          </a:p>
          <a:p>
            <a:pPr algn="ctr"/>
            <a:endParaRPr lang="nb-NO"/>
          </a:p>
          <a:p>
            <a:pPr algn="ctr"/>
            <a:r>
              <a:rPr lang="nb-NO"/>
              <a:t>6</a:t>
            </a:r>
          </a:p>
          <a:p>
            <a:pPr algn="ctr"/>
            <a:endParaRPr lang="nb-NO"/>
          </a:p>
          <a:p>
            <a:pPr algn="ctr"/>
            <a:r>
              <a:rPr lang="nb-NO">
                <a:solidFill>
                  <a:schemeClr val="bg1"/>
                </a:solidFill>
              </a:rPr>
              <a:t>+ 11,4</a:t>
            </a:r>
          </a:p>
        </p:txBody>
      </p:sp>
      <p:sp>
        <p:nvSpPr>
          <p:cNvPr id="83" name="Rektangel med avrundede hjørner diagonalt 82">
            <a:extLst>
              <a:ext uri="{FF2B5EF4-FFF2-40B4-BE49-F238E27FC236}">
                <a16:creationId xmlns:a16="http://schemas.microsoft.com/office/drawing/2014/main" id="{E163A97B-FA89-6B48-AE6B-04499C68E3BF}"/>
              </a:ext>
            </a:extLst>
          </p:cNvPr>
          <p:cNvSpPr/>
          <p:nvPr/>
        </p:nvSpPr>
        <p:spPr>
          <a:xfrm>
            <a:off x="311045" y="461723"/>
            <a:ext cx="1008077" cy="629292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nb-NO" sz="1200" i="1" kern="1200">
                <a:solidFill>
                  <a:schemeClr val="bg1"/>
                </a:solidFill>
                <a:latin typeface="+mj-lt"/>
              </a:rPr>
              <a:t>Hovedtall i mrd. NOK. </a:t>
            </a: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D0A538C1-CCB1-CA4C-8289-6119FEE2FDFE}"/>
              </a:ext>
            </a:extLst>
          </p:cNvPr>
          <p:cNvCxnSpPr>
            <a:cxnSpLocks/>
          </p:cNvCxnSpPr>
          <p:nvPr/>
        </p:nvCxnSpPr>
        <p:spPr>
          <a:xfrm>
            <a:off x="1319122" y="3423062"/>
            <a:ext cx="1221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tt linje 30">
            <a:extLst>
              <a:ext uri="{FF2B5EF4-FFF2-40B4-BE49-F238E27FC236}">
                <a16:creationId xmlns:a16="http://schemas.microsoft.com/office/drawing/2014/main" id="{9A789926-B768-F24C-B7EA-2AC569288661}"/>
              </a:ext>
            </a:extLst>
          </p:cNvPr>
          <p:cNvCxnSpPr>
            <a:cxnSpLocks/>
          </p:cNvCxnSpPr>
          <p:nvPr/>
        </p:nvCxnSpPr>
        <p:spPr>
          <a:xfrm>
            <a:off x="1747028" y="3846173"/>
            <a:ext cx="12212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B4BC1EAB-4C73-4270-B5A9-21ABEA8B6861}"/>
              </a:ext>
            </a:extLst>
          </p:cNvPr>
          <p:cNvSpPr/>
          <p:nvPr/>
        </p:nvSpPr>
        <p:spPr>
          <a:xfrm>
            <a:off x="5853868" y="3945489"/>
            <a:ext cx="799786" cy="8073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655F4F9-3720-4321-8854-00C7AD6A3E4E}"/>
              </a:ext>
            </a:extLst>
          </p:cNvPr>
          <p:cNvSpPr/>
          <p:nvPr/>
        </p:nvSpPr>
        <p:spPr>
          <a:xfrm>
            <a:off x="6754717" y="3953252"/>
            <a:ext cx="799786" cy="8073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26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4FFD64-D10F-405B-9635-88FB25E82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NTP 2022-33 – vedtak Stortinget</a:t>
            </a:r>
            <a:br>
              <a:rPr lang="nb-NO"/>
            </a:br>
            <a:br>
              <a:rPr lang="nb-NO"/>
            </a:br>
            <a:endParaRPr lang="nb-NO"/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42EDEEF7-75E0-4140-B771-D044BA4B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44" y="1498600"/>
            <a:ext cx="7467490" cy="235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7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440938" y="297873"/>
            <a:ext cx="6158279" cy="55032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no" sz="3300"/>
              <a:t>Den nye vegtraséen på Haukeli</a:t>
            </a:r>
            <a:endParaRPr sz="3300"/>
          </a:p>
        </p:txBody>
      </p:sp>
      <p:pic>
        <p:nvPicPr>
          <p:cNvPr id="55" name="Google Shape;5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92" y="101961"/>
            <a:ext cx="7832569" cy="40560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15FC0CC-729B-9946-85CC-D03B21E32605}"/>
              </a:ext>
            </a:extLst>
          </p:cNvPr>
          <p:cNvSpPr txBox="1"/>
          <p:nvPr/>
        </p:nvSpPr>
        <p:spPr>
          <a:xfrm>
            <a:off x="719842" y="4241320"/>
            <a:ext cx="28080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schemeClr val="bg1"/>
                </a:solidFill>
              </a:rPr>
              <a:t>- 11 km </a:t>
            </a:r>
            <a:r>
              <a:rPr lang="nb-NO" sz="1600" err="1">
                <a:solidFill>
                  <a:schemeClr val="bg1"/>
                </a:solidFill>
              </a:rPr>
              <a:t>kortare</a:t>
            </a:r>
            <a:r>
              <a:rPr lang="nb-NO" sz="1600">
                <a:solidFill>
                  <a:schemeClr val="bg1"/>
                </a:solidFill>
              </a:rPr>
              <a:t> </a:t>
            </a:r>
            <a:r>
              <a:rPr lang="nb-NO" sz="1600" err="1">
                <a:solidFill>
                  <a:schemeClr val="bg1"/>
                </a:solidFill>
              </a:rPr>
              <a:t>køyrelengde</a:t>
            </a:r>
            <a:endParaRPr lang="nb-NO" sz="1600">
              <a:solidFill>
                <a:schemeClr val="bg1"/>
              </a:solidFill>
            </a:endParaRPr>
          </a:p>
          <a:p>
            <a:r>
              <a:rPr lang="nb-NO" sz="1600">
                <a:solidFill>
                  <a:schemeClr val="bg1"/>
                </a:solidFill>
              </a:rPr>
              <a:t>- Fjerner 1000 høgdemeter</a:t>
            </a:r>
          </a:p>
          <a:p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25D4340-B115-614C-BF02-70E9829DE9D1}"/>
              </a:ext>
            </a:extLst>
          </p:cNvPr>
          <p:cNvSpPr txBox="1"/>
          <p:nvPr/>
        </p:nvSpPr>
        <p:spPr>
          <a:xfrm>
            <a:off x="3527865" y="4238451"/>
            <a:ext cx="386203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schemeClr val="bg1"/>
                </a:solidFill>
              </a:rPr>
              <a:t>- Reduserer utslepp, vogntog </a:t>
            </a:r>
            <a:r>
              <a:rPr lang="nb-NO" sz="1600" err="1">
                <a:solidFill>
                  <a:schemeClr val="bg1"/>
                </a:solidFill>
              </a:rPr>
              <a:t>sparar</a:t>
            </a:r>
            <a:r>
              <a:rPr lang="nb-NO" sz="1600">
                <a:solidFill>
                  <a:schemeClr val="bg1"/>
                </a:solidFill>
              </a:rPr>
              <a:t> </a:t>
            </a:r>
          </a:p>
          <a:p>
            <a:r>
              <a:rPr lang="nb-NO" sz="1600">
                <a:solidFill>
                  <a:schemeClr val="bg1"/>
                </a:solidFill>
              </a:rPr>
              <a:t>30-35 liter diesel</a:t>
            </a:r>
          </a:p>
          <a:p>
            <a:r>
              <a:rPr lang="nb-NO" sz="1600">
                <a:solidFill>
                  <a:schemeClr val="bg1"/>
                </a:solidFill>
              </a:rPr>
              <a:t>- </a:t>
            </a:r>
            <a:r>
              <a:rPr lang="nb-NO" sz="1600" err="1">
                <a:solidFill>
                  <a:schemeClr val="bg1"/>
                </a:solidFill>
              </a:rPr>
              <a:t>Auka</a:t>
            </a:r>
            <a:r>
              <a:rPr lang="nb-NO" sz="1600">
                <a:solidFill>
                  <a:schemeClr val="bg1"/>
                </a:solidFill>
              </a:rPr>
              <a:t> trafikktryggleik og regularitet </a:t>
            </a:r>
          </a:p>
          <a:p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9A29BAB-BED1-5543-9880-FB2E52DB4ECB}"/>
              </a:ext>
            </a:extLst>
          </p:cNvPr>
          <p:cNvSpPr txBox="1"/>
          <p:nvPr/>
        </p:nvSpPr>
        <p:spPr>
          <a:xfrm>
            <a:off x="7077767" y="4238451"/>
            <a:ext cx="14766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>
                <a:solidFill>
                  <a:schemeClr val="bg1"/>
                </a:solidFill>
              </a:rPr>
              <a:t>- Ut av tettstaden </a:t>
            </a:r>
          </a:p>
          <a:p>
            <a:r>
              <a:rPr lang="nb-NO" sz="1600">
                <a:solidFill>
                  <a:schemeClr val="bg1"/>
                </a:solidFill>
              </a:rPr>
              <a:t> Røldal</a:t>
            </a:r>
          </a:p>
          <a:p>
            <a:endParaRPr lang="nb-N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C8A7BB1C-4AD3-0C41-A238-414CC08D3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5158" y="274248"/>
            <a:ext cx="6737700" cy="649500"/>
          </a:xfrm>
        </p:spPr>
        <p:txBody>
          <a:bodyPr/>
          <a:lstStyle/>
          <a:p>
            <a:r>
              <a:rPr lang="nb-NO" sz="4000" b="1">
                <a:latin typeface="+mj-lt"/>
              </a:rPr>
              <a:t>Dagens E134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8AC5114-D991-C845-B38F-9E4005C6155E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894242" y="508735"/>
            <a:ext cx="3163491" cy="2699189"/>
          </a:xfrm>
        </p:spPr>
        <p:txBody>
          <a:bodyPr/>
          <a:lstStyle/>
          <a:p>
            <a:pPr marL="0" indent="0"/>
            <a:endParaRPr lang="nb-NO" sz="1900" b="1">
              <a:latin typeface="+mn-lt"/>
            </a:endParaRPr>
          </a:p>
          <a:p>
            <a:pPr marL="0" indent="0"/>
            <a:endParaRPr lang="nb-NO" sz="1900" b="1" i="1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/>
          </a:p>
          <a:p>
            <a:endParaRPr lang="nb-NO" b="1"/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F529FAF-F39C-1E41-8941-6C55EB849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28" y="1153343"/>
            <a:ext cx="3783585" cy="1604124"/>
          </a:xfrm>
          <a:prstGeom prst="rect">
            <a:avLst/>
          </a:prstGeom>
        </p:spPr>
      </p:pic>
      <p:pic>
        <p:nvPicPr>
          <p:cNvPr id="5" name="Bilde 4" descr="Et bilde som inneholder skilt&#10;&#10;Automatisk generert beskrivelse">
            <a:extLst>
              <a:ext uri="{FF2B5EF4-FFF2-40B4-BE49-F238E27FC236}">
                <a16:creationId xmlns:a16="http://schemas.microsoft.com/office/drawing/2014/main" id="{825E40ED-BFAA-0042-8261-60195A071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28" y="2754958"/>
            <a:ext cx="5166018" cy="2359234"/>
          </a:xfrm>
          <a:prstGeom prst="rect">
            <a:avLst/>
          </a:prstGeom>
        </p:spPr>
      </p:pic>
      <p:sp>
        <p:nvSpPr>
          <p:cNvPr id="8" name="Pil høyre 7">
            <a:extLst>
              <a:ext uri="{FF2B5EF4-FFF2-40B4-BE49-F238E27FC236}">
                <a16:creationId xmlns:a16="http://schemas.microsoft.com/office/drawing/2014/main" id="{14992E4A-6790-7C4F-A39C-EA386FA44464}"/>
              </a:ext>
            </a:extLst>
          </p:cNvPr>
          <p:cNvSpPr/>
          <p:nvPr/>
        </p:nvSpPr>
        <p:spPr>
          <a:xfrm>
            <a:off x="842291" y="2311154"/>
            <a:ext cx="1239818" cy="2151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246C34E-3D62-46A9-A95D-D433A4772B31}"/>
              </a:ext>
            </a:extLst>
          </p:cNvPr>
          <p:cNvSpPr txBox="1"/>
          <p:nvPr/>
        </p:nvSpPr>
        <p:spPr>
          <a:xfrm>
            <a:off x="6563834" y="1346791"/>
            <a:ext cx="2112334" cy="73866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b-NO" b="1" u="sng">
                <a:solidFill>
                  <a:srgbClr val="FF0000"/>
                </a:solidFill>
              </a:rPr>
              <a:t>Røldal i dag:</a:t>
            </a:r>
            <a:br>
              <a:rPr lang="nb-NO" b="1">
                <a:solidFill>
                  <a:srgbClr val="FF0000"/>
                </a:solidFill>
              </a:rPr>
            </a:br>
            <a:r>
              <a:rPr lang="nb-NO" b="1">
                <a:solidFill>
                  <a:srgbClr val="FF0000"/>
                </a:solidFill>
              </a:rPr>
              <a:t>9% stigning, 50 </a:t>
            </a:r>
            <a:r>
              <a:rPr lang="nb-NO" b="1" err="1">
                <a:solidFill>
                  <a:srgbClr val="FF0000"/>
                </a:solidFill>
              </a:rPr>
              <a:t>ltr</a:t>
            </a:r>
            <a:r>
              <a:rPr lang="nb-NO" b="1">
                <a:solidFill>
                  <a:srgbClr val="FF0000"/>
                </a:solidFill>
              </a:rPr>
              <a:t>/mil</a:t>
            </a:r>
            <a:br>
              <a:rPr lang="nb-NO" b="1">
                <a:solidFill>
                  <a:srgbClr val="FF0000"/>
                </a:solidFill>
              </a:rPr>
            </a:br>
            <a:r>
              <a:rPr lang="nb-NO" b="1">
                <a:solidFill>
                  <a:srgbClr val="FF0000"/>
                </a:solidFill>
              </a:rPr>
              <a:t>CO2 pr mil = 133 kg</a:t>
            </a:r>
          </a:p>
        </p:txBody>
      </p:sp>
    </p:spTree>
    <p:extLst>
      <p:ext uri="{BB962C8B-B14F-4D97-AF65-F5344CB8AC3E}">
        <p14:creationId xmlns:p14="http://schemas.microsoft.com/office/powerpoint/2010/main" val="4225810359"/>
      </p:ext>
    </p:extLst>
  </p:cSld>
  <p:clrMapOvr>
    <a:masterClrMapping/>
  </p:clrMapOvr>
</p:sld>
</file>

<file path=ppt/theme/theme1.xml><?xml version="1.0" encoding="utf-8"?>
<a:theme xmlns:a="http://schemas.openxmlformats.org/drawingml/2006/main" name="1_Overordned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D896A034F9348AD47696F879450A7" ma:contentTypeVersion="14" ma:contentTypeDescription="Create a new document." ma:contentTypeScope="" ma:versionID="f9cf7f508c4dae5da1725b67440f079f">
  <xsd:schema xmlns:xsd="http://www.w3.org/2001/XMLSchema" xmlns:xs="http://www.w3.org/2001/XMLSchema" xmlns:p="http://schemas.microsoft.com/office/2006/metadata/properties" xmlns:ns3="d31e8385-004a-4e4d-aac5-adc921c5ec1d" xmlns:ns4="b3976147-3002-49cc-bc78-381deae221f7" targetNamespace="http://schemas.microsoft.com/office/2006/metadata/properties" ma:root="true" ma:fieldsID="41287c7e6cd3336cdc454d0fe9516910" ns3:_="" ns4:_="">
    <xsd:import namespace="d31e8385-004a-4e4d-aac5-adc921c5ec1d"/>
    <xsd:import namespace="b3976147-3002-49cc-bc78-381deae221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e8385-004a-4e4d-aac5-adc921c5e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6147-3002-49cc-bc78-381deae221f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CE6A23-2785-480C-B920-140AF365B2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49A141-7428-4475-B96D-3F9201F601E7}">
  <ds:schemaRefs>
    <ds:schemaRef ds:uri="b3976147-3002-49cc-bc78-381deae221f7"/>
    <ds:schemaRef ds:uri="d31e8385-004a-4e4d-aac5-adc921c5ec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C25B2B-E46E-485A-A484-CD438D07D61D}">
  <ds:schemaRefs>
    <ds:schemaRef ds:uri="b3976147-3002-49cc-bc78-381deae221f7"/>
    <ds:schemaRef ds:uri="d31e8385-004a-4e4d-aac5-adc921c5ec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528</Words>
  <Application>Microsoft Macintosh PowerPoint</Application>
  <PresentationFormat>Skjermfremvisning (16:9)</PresentationFormat>
  <Paragraphs>136</Paragraphs>
  <Slides>17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Droid Sans</vt:lpstr>
      <vt:lpstr>Verdana</vt:lpstr>
      <vt:lpstr>1_Overordnede</vt:lpstr>
      <vt:lpstr>1_Office-tema</vt:lpstr>
      <vt:lpstr> E134 Haukelivegen</vt:lpstr>
      <vt:lpstr>Kven når vi med E134? </vt:lpstr>
      <vt:lpstr>PowerPoint-presentasjon</vt:lpstr>
      <vt:lpstr>Det nasjonale perspektivet</vt:lpstr>
      <vt:lpstr>5000 bedrifter – store moglegheiter! </vt:lpstr>
      <vt:lpstr>Aust-vest alternativene</vt:lpstr>
      <vt:lpstr>NTP 2022-33 – vedtak Stortinget  </vt:lpstr>
      <vt:lpstr>Den nye vegtraséen på Haukeli</vt:lpstr>
      <vt:lpstr>PowerPoint-presentasjon</vt:lpstr>
      <vt:lpstr>E134 Bakka – Solheim</vt:lpstr>
      <vt:lpstr>RV13 – Oddadalen i solskinn</vt:lpstr>
      <vt:lpstr>Kvardagen vår </vt:lpstr>
      <vt:lpstr>Modulvogntog ned Oddadalen </vt:lpstr>
      <vt:lpstr>BT 24/11-20</vt:lpstr>
      <vt:lpstr>Tryggere vei vil redde liv! </vt:lpstr>
      <vt:lpstr>PowerPoint-presentasjon</vt:lpstr>
      <vt:lpstr>E134 med arm til Bergen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E134 Haukelivegen</dc:title>
  <dc:creator>Mathilde Pettersen</dc:creator>
  <cp:lastModifiedBy>Mathilde Pettersen</cp:lastModifiedBy>
  <cp:revision>4</cp:revision>
  <dcterms:created xsi:type="dcterms:W3CDTF">2020-08-26T10:38:51Z</dcterms:created>
  <dcterms:modified xsi:type="dcterms:W3CDTF">2022-05-06T07:25:53Z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0x010100FAAD896A034F9348AD47696F879450A7</vt:lpwstr>
  </property>
</Properties>
</file>